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7" r:id="rId3"/>
    <p:sldId id="290" r:id="rId4"/>
    <p:sldId id="291" r:id="rId5"/>
    <p:sldId id="281" r:id="rId6"/>
    <p:sldId id="282" r:id="rId7"/>
    <p:sldId id="266" r:id="rId8"/>
    <p:sldId id="258" r:id="rId9"/>
    <p:sldId id="270" r:id="rId10"/>
    <p:sldId id="265" r:id="rId11"/>
    <p:sldId id="284" r:id="rId12"/>
    <p:sldId id="289" r:id="rId13"/>
    <p:sldId id="280" r:id="rId14"/>
    <p:sldId id="283" r:id="rId15"/>
    <p:sldId id="285" r:id="rId16"/>
    <p:sldId id="286" r:id="rId17"/>
    <p:sldId id="287" r:id="rId18"/>
    <p:sldId id="293" r:id="rId19"/>
    <p:sldId id="294" r:id="rId20"/>
    <p:sldId id="295" r:id="rId21"/>
    <p:sldId id="296" r:id="rId22"/>
    <p:sldId id="297" r:id="rId23"/>
    <p:sldId id="298" r:id="rId24"/>
    <p:sldId id="301" r:id="rId25"/>
    <p:sldId id="299" r:id="rId26"/>
    <p:sldId id="300" r:id="rId27"/>
    <p:sldId id="288" r:id="rId28"/>
    <p:sldId id="273" r:id="rId29"/>
    <p:sldId id="274" r:id="rId30"/>
    <p:sldId id="275" r:id="rId31"/>
    <p:sldId id="292" r:id="rId32"/>
    <p:sldId id="264" r:id="rId33"/>
    <p:sldId id="267" r:id="rId3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456" autoAdjust="0"/>
  </p:normalViewPr>
  <p:slideViewPr>
    <p:cSldViewPr>
      <p:cViewPr>
        <p:scale>
          <a:sx n="75" d="100"/>
          <a:sy n="75" d="100"/>
        </p:scale>
        <p:origin x="-54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44"/>
    </p:cViewPr>
  </p:sorterViewPr>
  <p:notesViewPr>
    <p:cSldViewPr>
      <p:cViewPr varScale="1">
        <p:scale>
          <a:sx n="44" d="100"/>
          <a:sy n="44" d="100"/>
        </p:scale>
        <p:origin x="-2250" y="-114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 pitchFamily="-72" charset="0"/>
                <a:cs typeface="Arial" pitchFamily="-72" charset="0"/>
              </a:defRPr>
            </a:lvl1pPr>
          </a:lstStyle>
          <a:p>
            <a:pPr>
              <a:defRPr/>
            </a:pPr>
            <a:fld id="{6931F36D-2D48-4826-A09A-2D559A441AC8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NIDRR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Arial" pitchFamily="-72" charset="0"/>
                <a:cs typeface="Arial" pitchFamily="-72" charset="0"/>
              </a:defRPr>
            </a:lvl1pPr>
          </a:lstStyle>
          <a:p>
            <a:pPr>
              <a:defRPr/>
            </a:pPr>
            <a:fld id="{7AA662C3-A094-4D41-837F-3673EE7F0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34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0C4502-BBFD-4729-8382-1B2FD4F8EAD6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13316" name="Placeholder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22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D8F2EE-FCC7-41AC-A210-F980008960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34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ＭＳ Ｐゴシック" pitchFamily="-72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936C3-3ABE-5C4B-AC3E-07D3D19B27E8}" type="slidenum">
              <a:rPr lang="en-US"/>
              <a:pPr/>
              <a:t>13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FDE408-232F-FA45-B5D0-9BC2950C46AF}" type="slidenum">
              <a:rPr lang="en-US"/>
              <a:pPr/>
              <a:t>14</a:t>
            </a:fld>
            <a:endParaRPr lang="en-U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731528-967A-E84F-8F36-987ED2091BF9}" type="slidenum">
              <a:rPr lang="en-US"/>
              <a:pPr/>
              <a:t>15</a:t>
            </a:fld>
            <a:endParaRPr lang="en-US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5E4302-F911-ED49-90D2-39753D4C2125}" type="slidenum">
              <a:rPr lang="en-US"/>
              <a:pPr/>
              <a:t>16</a:t>
            </a:fld>
            <a:endParaRPr 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16A7FA-50C7-1D48-B555-E97C1A051B7E}" type="slidenum">
              <a:rPr lang="en-US"/>
              <a:pPr/>
              <a:t>17</a:t>
            </a:fld>
            <a:endParaRPr lang="en-US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921F33-B77F-494B-9D9A-A58DD5E2F89A}" type="slidenum">
              <a:rPr lang="en-US"/>
              <a:pPr/>
              <a:t>18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2B9260-5F21-1440-B594-9528F1964A19}" type="slidenum">
              <a:rPr lang="en-US"/>
              <a:pPr/>
              <a:t>19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218B40-C52E-5A4F-BFCC-18F6748348D5}" type="slidenum">
              <a:rPr lang="en-US"/>
              <a:pPr/>
              <a:t>20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203E34-B65D-7B4A-832F-2A141785FB80}" type="slidenum">
              <a:rPr lang="en-US"/>
              <a:pPr/>
              <a:t>21</a:t>
            </a:fld>
            <a:endParaRPr lang="en-US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E558029-A5D4-7B4E-AB55-4803237479B3}" type="slidenum">
              <a:rPr lang="en-US"/>
              <a:pPr/>
              <a:t>22</a:t>
            </a:fld>
            <a:endParaRPr lang="en-U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02C93-6D79-3349-9CD5-F1FD59FCB034}" type="slidenum">
              <a:rPr lang="en-US"/>
              <a:pPr/>
              <a:t>2</a:t>
            </a:fld>
            <a:endParaRPr lang="en-U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EE3BDC-DC3E-F044-8387-FCB5838A70C2}" type="slidenum">
              <a:rPr lang="en-US"/>
              <a:pPr/>
              <a:t>23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220D3E-D57C-B741-97EA-CCDE05043AE6}" type="slidenum">
              <a:rPr lang="en-US"/>
              <a:pPr/>
              <a:t>24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3FC3C-BAED-9F4D-8543-AA98DE4E7253}" type="slidenum">
              <a:rPr lang="en-US"/>
              <a:pPr/>
              <a:t>25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A059E-6388-E54B-854B-BD177654E3D5}" type="slidenum">
              <a:rPr lang="en-US"/>
              <a:pPr/>
              <a:t>26</a:t>
            </a:fld>
            <a:endParaRPr lang="en-US"/>
          </a:p>
        </p:txBody>
      </p:sp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3F13F-28CF-4E44-BCBF-1EB116CFBDEE}" type="slidenum">
              <a:rPr lang="en-US"/>
              <a:pPr/>
              <a:t>27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FC9130-7E80-C74F-B8C8-84C8219E7DD1}" type="slidenum">
              <a:rPr lang="en-US"/>
              <a:pPr/>
              <a:t>5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7580AE-90B5-8E4A-A46F-F3CF604C5F20}" type="slidenum">
              <a:rPr lang="en-US"/>
              <a:pPr/>
              <a:t>6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C6D03A-4AB2-3140-AB8A-48513A53A6D0}" type="slidenum">
              <a:rPr lang="en-US"/>
              <a:pPr/>
              <a:t>11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61D56F-25A5-CF4B-9796-148E19801FDF}" type="slidenum">
              <a:rPr lang="en-US"/>
              <a:pPr/>
              <a:t>12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nidrr-logo-color.ti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019800"/>
            <a:ext cx="1638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32" descr="ed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42275" y="5753100"/>
            <a:ext cx="9493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1E59-868D-4E58-A98D-013311FA1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C10CD-357D-4AE1-818E-595653604C6E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91F0E-4207-4DE0-9520-702164A6A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3B028-2E93-438A-9308-62640C926363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94A45-317A-41A2-AF8D-0A7458C403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72D78-D9CF-4D4A-A70D-AEBB8DED1C94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B61BB-26A7-4E77-A58C-881BD98DB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42EA7-518B-4FD1-9A97-7B797E39C7E2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2CB0B-BC99-4843-B719-9F31C2AC8D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A76E9-D58E-4FB0-B508-84BE02C29F6F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1BBDA-236D-4735-B09E-7BA9D7FC7B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C1DF6-8099-48A9-B854-7D2828771364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4A80D-7C78-4162-AC10-23B58259F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BB9A8-1E3C-4ACA-90D9-B0883D82F74D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0932-1D38-432A-A95B-FC3763C889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02885-5C46-4BDD-8334-5DD03F238741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AC3E2-69C0-4E91-9B6A-8229AFD17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6AE16-0F36-4502-89BF-F0943274D235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37CC-7745-41A2-9139-E51484310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B8846-3DCA-4123-BD27-0BD79B57439B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3FBB5-FD72-418F-BBF8-CBE2B686F5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6BD644-9F2E-4238-A6F4-08176379B7A9}" type="datetimeFigureOut">
              <a:rPr lang="en-US"/>
              <a:pPr>
                <a:defRPr/>
              </a:pPr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85C512-8E42-44E0-86E1-DE130DA90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nidrr-logo-color.tif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8600" y="6019800"/>
            <a:ext cx="1638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1" descr="ed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16888" y="5867400"/>
            <a:ext cx="874712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clayton.lewis@ed.gov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Users\claytonlewis\Documents\travel%20stuff\blacksburg\gpii_vid_description_no_music.m4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Cloud Computing and People with Disabilities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3933056"/>
            <a:ext cx="6400800" cy="17526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Clayton Lewis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Consultant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National Institute on Disability and Rehabilitation Research 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US Department of 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Support for Software Providers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GPII infrastructure enhancements aim to</a:t>
            </a:r>
          </a:p>
          <a:p>
            <a:pPr lvl="1" eaLnBrk="1" hangingPunct="1"/>
            <a:r>
              <a:rPr lang="en-US" dirty="0" smtClean="0"/>
              <a:t>Leverage the cloud to make it easier to deploy, market, and maintain accessible content and services</a:t>
            </a:r>
          </a:p>
          <a:p>
            <a:pPr lvl="1" eaLnBrk="1" hangingPunct="1"/>
            <a:r>
              <a:rPr lang="en-US" dirty="0" smtClean="0"/>
              <a:t>Simplify the development of accessible applications</a:t>
            </a:r>
          </a:p>
          <a:p>
            <a:pPr lvl="1" eaLnBrk="1" hangingPunct="1"/>
            <a:r>
              <a:rPr lang="en-US" dirty="0" smtClean="0"/>
              <a:t>Create </a:t>
            </a:r>
            <a:r>
              <a:rPr lang="en-US" dirty="0"/>
              <a:t>s</a:t>
            </a:r>
            <a:r>
              <a:rPr lang="en-US" dirty="0" smtClean="0"/>
              <a:t>oftware architecture for configurability</a:t>
            </a:r>
          </a:p>
          <a:p>
            <a:pPr lvl="2" eaLnBrk="1" hangingPunct="1"/>
            <a:r>
              <a:rPr lang="en-US" dirty="0" smtClean="0"/>
              <a:t>Including </a:t>
            </a:r>
            <a:r>
              <a:rPr lang="en-US" i="1" dirty="0" smtClean="0">
                <a:solidFill>
                  <a:srgbClr val="FF00FF"/>
                </a:solidFill>
              </a:rPr>
              <a:t>platform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FF"/>
                </a:solidFill>
              </a:rPr>
              <a:t>factors</a:t>
            </a:r>
            <a:r>
              <a:rPr lang="en-US" i="1" dirty="0" smtClean="0"/>
              <a:t> </a:t>
            </a:r>
            <a:r>
              <a:rPr lang="en-US" dirty="0" smtClean="0"/>
              <a:t>as well as user needs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/>
              <a:t>The Fluid Project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6172200" cy="4114800"/>
          </a:xfrm>
        </p:spPr>
        <p:txBody>
          <a:bodyPr/>
          <a:lstStyle/>
          <a:p>
            <a:r>
              <a:rPr lang="en-US" sz="2000" dirty="0"/>
              <a:t>Led by </a:t>
            </a:r>
            <a:r>
              <a:rPr lang="en-US" sz="2000" dirty="0" err="1"/>
              <a:t>Jutta</a:t>
            </a:r>
            <a:r>
              <a:rPr lang="en-US" sz="2000" dirty="0"/>
              <a:t> </a:t>
            </a:r>
            <a:r>
              <a:rPr lang="en-US" sz="2000" dirty="0" err="1"/>
              <a:t>Treviranus</a:t>
            </a:r>
            <a:r>
              <a:rPr lang="en-US" sz="2000" dirty="0"/>
              <a:t>, Ontario College of Art and </a:t>
            </a:r>
            <a:r>
              <a:rPr lang="en-US" sz="2000" dirty="0" smtClean="0"/>
              <a:t>Design</a:t>
            </a:r>
            <a:endParaRPr lang="en-US" sz="2000" dirty="0"/>
          </a:p>
          <a:p>
            <a:r>
              <a:rPr lang="en-US" sz="2000" dirty="0"/>
              <a:t>International, multi-institutional community source project</a:t>
            </a:r>
            <a:endParaRPr lang="en-US" dirty="0"/>
          </a:p>
        </p:txBody>
      </p:sp>
      <p:pic>
        <p:nvPicPr>
          <p:cNvPr id="111621" name="Picture 5" descr="fluid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1788"/>
            <a:ext cx="1981200" cy="1192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2" name="Picture 6" descr="partner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4495800" cy="291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3" name="Picture 7" descr="jutt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0" y="685800"/>
            <a:ext cx="21844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624" name="Picture 8" descr="oca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514600"/>
            <a:ext cx="1522413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   The Aim of Fluid: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make it </a:t>
            </a:r>
            <a:r>
              <a:rPr lang="en-US" i="1">
                <a:solidFill>
                  <a:srgbClr val="FF00FF"/>
                </a:solidFill>
              </a:rPr>
              <a:t>easier</a:t>
            </a:r>
            <a:r>
              <a:rPr lang="en-US"/>
              <a:t> for Web developers to create </a:t>
            </a:r>
            <a:r>
              <a:rPr lang="en-US" i="1">
                <a:solidFill>
                  <a:srgbClr val="FF00FF"/>
                </a:solidFill>
              </a:rPr>
              <a:t>accessible</a:t>
            </a:r>
            <a:r>
              <a:rPr lang="en-US"/>
              <a:t> applications than it is to develop </a:t>
            </a:r>
            <a:r>
              <a:rPr lang="en-US" i="1">
                <a:solidFill>
                  <a:srgbClr val="FF00FF"/>
                </a:solidFill>
              </a:rPr>
              <a:t>any</a:t>
            </a:r>
            <a:r>
              <a:rPr lang="en-US"/>
              <a:t> Web application today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r>
              <a:rPr lang="en-US"/>
              <a:t>the key to doing this is </a:t>
            </a:r>
            <a:r>
              <a:rPr lang="en-US" i="1">
                <a:solidFill>
                  <a:srgbClr val="FF00FF"/>
                </a:solidFill>
              </a:rPr>
              <a:t>configurability</a:t>
            </a:r>
          </a:p>
          <a:p>
            <a:pPr>
              <a:lnSpc>
                <a:spcPct val="90000"/>
              </a:lnSpc>
            </a:pPr>
            <a:endParaRPr lang="en-US" i="1">
              <a:solidFill>
                <a:srgbClr val="FF00FF"/>
              </a:solidFill>
            </a:endParaRPr>
          </a:p>
          <a:p>
            <a:pPr>
              <a:lnSpc>
                <a:spcPct val="90000"/>
              </a:lnSpc>
            </a:pPr>
            <a:r>
              <a:rPr lang="en-US" i="1">
                <a:solidFill>
                  <a:srgbClr val="FF00FF"/>
                </a:solidFill>
              </a:rPr>
              <a:t>fluidproject.org</a:t>
            </a:r>
          </a:p>
          <a:p>
            <a:pPr>
              <a:lnSpc>
                <a:spcPct val="90000"/>
              </a:lnSpc>
            </a:pPr>
            <a:r>
              <a:rPr lang="en-US" i="1">
                <a:solidFill>
                  <a:srgbClr val="FF00FF"/>
                </a:solidFill>
              </a:rPr>
              <a:t>https://github.com/fluid-project/infusion</a:t>
            </a:r>
            <a:endParaRPr lang="en-US" i="1"/>
          </a:p>
        </p:txBody>
      </p:sp>
      <p:pic>
        <p:nvPicPr>
          <p:cNvPr id="154628" name="Picture 4" descr="fluid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33400"/>
            <a:ext cx="1752600" cy="105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fluid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1487488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z="3600" dirty="0" smtClean="0"/>
              <a:t>Preference-</a:t>
            </a:r>
            <a:r>
              <a:rPr lang="en-US" sz="3600" dirty="0"/>
              <a:t>based Presentation</a:t>
            </a:r>
            <a:endParaRPr lang="en-US" dirty="0"/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475184" y="1219200"/>
            <a:ext cx="655320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To respond to preferences when rendering Web content, </a:t>
            </a:r>
            <a:r>
              <a:rPr lang="en-US" dirty="0" smtClean="0"/>
              <a:t>the Fluid </a:t>
            </a:r>
            <a:r>
              <a:rPr lang="en-US" dirty="0"/>
              <a:t>approach uses a form of </a:t>
            </a:r>
            <a:r>
              <a:rPr lang="en-US" i="1" dirty="0"/>
              <a:t>Inversion of Control </a:t>
            </a:r>
            <a:r>
              <a:rPr lang="en-US" dirty="0"/>
              <a:t>(</a:t>
            </a:r>
            <a:r>
              <a:rPr lang="en-US" dirty="0" err="1"/>
              <a:t>IoC</a:t>
            </a:r>
            <a:r>
              <a:rPr lang="en-US" dirty="0"/>
              <a:t>), enhanced to permit specification of user preferences when services are requested.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  <p:pic>
        <p:nvPicPr>
          <p:cNvPr id="93189" name="Picture 5" descr="basma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896" y="3429000"/>
            <a:ext cx="152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0" name="Picture 6" descr="Colin Phot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641" y="3352800"/>
            <a:ext cx="142557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6673552" y="3505200"/>
            <a:ext cx="106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Colin Clark</a:t>
            </a:r>
          </a:p>
        </p:txBody>
      </p:sp>
      <p:sp>
        <p:nvSpPr>
          <p:cNvPr id="93192" name="Text Box 8"/>
          <p:cNvSpPr txBox="1">
            <a:spLocks noChangeArrowheads="1"/>
          </p:cNvSpPr>
          <p:nvPr/>
        </p:nvSpPr>
        <p:spPr bwMode="auto">
          <a:xfrm>
            <a:off x="1540768" y="48768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Antranig Basman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/>
              <a:t>Motivation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28800"/>
            <a:ext cx="77724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Traditional </a:t>
            </a:r>
            <a:r>
              <a:rPr lang="en-US" sz="2800" dirty="0"/>
              <a:t>software is very difficult to reconfigure.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code is hard to modify…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…so configurability is based on </a:t>
            </a:r>
            <a:r>
              <a:rPr lang="en-US" i="1" dirty="0"/>
              <a:t>preplanned logic in the code</a:t>
            </a:r>
            <a:r>
              <a:rPr lang="en-US" dirty="0"/>
              <a:t> that tests for anticipated needs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but needs change all the time…</a:t>
            </a:r>
          </a:p>
          <a:p>
            <a:pPr lvl="2">
              <a:lnSpc>
                <a:spcPct val="90000"/>
              </a:lnSpc>
            </a:pPr>
            <a:r>
              <a:rPr lang="en-US" sz="2800" dirty="0" err="1"/>
              <a:t>eg</a:t>
            </a:r>
            <a:r>
              <a:rPr lang="en-US" sz="2800" dirty="0"/>
              <a:t> emergence of HTML5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…so already-complex code has to be tinkered with constantly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Fluid </a:t>
            </a:r>
            <a:r>
              <a:rPr lang="en-US" dirty="0" err="1" smtClean="0"/>
              <a:t>IoC</a:t>
            </a:r>
            <a:r>
              <a:rPr lang="en-US" dirty="0" smtClean="0"/>
              <a:t> Enhancements</a:t>
            </a:r>
            <a:endParaRPr lang="en-US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endParaRPr lang="en-US" dirty="0"/>
          </a:p>
          <a:p>
            <a:pPr>
              <a:buFontTx/>
              <a:buNone/>
            </a:pPr>
            <a:r>
              <a:rPr lang="en-US" dirty="0" smtClean="0"/>
              <a:t>Extend </a:t>
            </a:r>
            <a:r>
              <a:rPr lang="en-US" dirty="0"/>
              <a:t>the Inversion of Control (</a:t>
            </a:r>
            <a:r>
              <a:rPr lang="en-US" dirty="0" err="1"/>
              <a:t>IoC</a:t>
            </a:r>
            <a:r>
              <a:rPr lang="en-US" dirty="0"/>
              <a:t>) </a:t>
            </a:r>
            <a:r>
              <a:rPr lang="en-US" dirty="0" smtClean="0"/>
              <a:t>paradigm to respond to </a:t>
            </a:r>
            <a:r>
              <a:rPr lang="en-US" i="1" dirty="0" smtClean="0"/>
              <a:t>context</a:t>
            </a:r>
            <a:endParaRPr lang="en-US" i="1" dirty="0"/>
          </a:p>
          <a:p>
            <a:pPr lvl="1"/>
            <a:r>
              <a:rPr lang="en-US" dirty="0"/>
              <a:t>other </a:t>
            </a:r>
            <a:r>
              <a:rPr lang="en-US" dirty="0" err="1"/>
              <a:t>IoC</a:t>
            </a:r>
            <a:r>
              <a:rPr lang="en-US" dirty="0"/>
              <a:t> systems allow functions to be replaced, but not in a context-sensitive way</a:t>
            </a:r>
          </a:p>
          <a:p>
            <a:r>
              <a:rPr lang="en-US" dirty="0" smtClean="0"/>
              <a:t>Use </a:t>
            </a:r>
            <a:r>
              <a:rPr lang="en-US" i="1" dirty="0" smtClean="0"/>
              <a:t>declarative specifications </a:t>
            </a:r>
            <a:r>
              <a:rPr lang="en-US" dirty="0" smtClean="0"/>
              <a:t>rather than code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Context can reflect: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settings </a:t>
            </a:r>
            <a:r>
              <a:rPr lang="en-US" sz="2800" dirty="0"/>
              <a:t>placed on a page </a:t>
            </a:r>
            <a:r>
              <a:rPr lang="en-US" sz="2800" dirty="0" smtClean="0"/>
              <a:t>based on user preference settings</a:t>
            </a:r>
          </a:p>
          <a:p>
            <a:r>
              <a:rPr lang="en-US" sz="2800" dirty="0" smtClean="0"/>
              <a:t>browser </a:t>
            </a:r>
            <a:r>
              <a:rPr lang="en-US" sz="2800" dirty="0"/>
              <a:t>features</a:t>
            </a:r>
          </a:p>
          <a:p>
            <a:pPr lvl="1"/>
            <a:r>
              <a:rPr lang="en-US" sz="2400" dirty="0" smtClean="0"/>
              <a:t>Ex: Fluid </a:t>
            </a:r>
            <a:r>
              <a:rPr lang="en-US" sz="2400" dirty="0"/>
              <a:t>file </a:t>
            </a:r>
            <a:r>
              <a:rPr lang="en-US" sz="2400" dirty="0" err="1"/>
              <a:t>uploader</a:t>
            </a:r>
            <a:r>
              <a:rPr lang="en-US" sz="2400" dirty="0"/>
              <a:t> component provides versions using</a:t>
            </a:r>
          </a:p>
          <a:p>
            <a:pPr lvl="2"/>
            <a:r>
              <a:rPr lang="en-US" sz="2000" dirty="0"/>
              <a:t>HTML5</a:t>
            </a:r>
          </a:p>
          <a:p>
            <a:pPr lvl="2"/>
            <a:r>
              <a:rPr lang="en-US" sz="2000" dirty="0"/>
              <a:t>Flash</a:t>
            </a:r>
          </a:p>
          <a:p>
            <a:pPr lvl="2"/>
            <a:r>
              <a:rPr lang="en-US" sz="2000" dirty="0"/>
              <a:t>plain old HTML</a:t>
            </a:r>
          </a:p>
          <a:p>
            <a:pPr lvl="1"/>
            <a:r>
              <a:rPr lang="en-US" sz="2400" dirty="0"/>
              <a:t>… depending on what the user</a:t>
            </a:r>
            <a:r>
              <a:rPr lang="ja-JP" altLang="en-US" sz="2400" dirty="0"/>
              <a:t>’</a:t>
            </a:r>
            <a:r>
              <a:rPr lang="en-US" sz="2400" dirty="0"/>
              <a:t>s browser </a:t>
            </a:r>
            <a:r>
              <a:rPr lang="en-US" sz="2400" dirty="0" smtClean="0"/>
              <a:t>supports</a:t>
            </a:r>
          </a:p>
          <a:p>
            <a:r>
              <a:rPr lang="en-US" dirty="0"/>
              <a:t>o</a:t>
            </a:r>
            <a:r>
              <a:rPr lang="en-US" dirty="0" smtClean="0"/>
              <a:t>ther platform attributes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Declarative Specification Matters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file </a:t>
            </a:r>
            <a:r>
              <a:rPr lang="en-US" dirty="0" err="1"/>
              <a:t>uploader</a:t>
            </a:r>
            <a:r>
              <a:rPr lang="en-US" dirty="0"/>
              <a:t> can be extended to support future browser features </a:t>
            </a:r>
            <a:r>
              <a:rPr lang="en-US" i="1" dirty="0">
                <a:solidFill>
                  <a:srgbClr val="FF00FF"/>
                </a:solidFill>
              </a:rPr>
              <a:t>without changing code</a:t>
            </a:r>
          </a:p>
          <a:p>
            <a:r>
              <a:rPr lang="en-US" dirty="0"/>
              <a:t>a new alternative module would be added, and an appropriate </a:t>
            </a:r>
            <a:r>
              <a:rPr lang="en-US" dirty="0" smtClean="0"/>
              <a:t>‘demand specification’ </a:t>
            </a:r>
            <a:r>
              <a:rPr lang="en-US" dirty="0"/>
              <a:t>would be added to select it</a:t>
            </a:r>
            <a:endParaRPr lang="en-US" i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432520" y="1988840"/>
            <a:ext cx="6019800" cy="669925"/>
          </a:xfrm>
          <a:prstGeom prst="rect">
            <a:avLst/>
          </a:prstGeom>
          <a:solidFill>
            <a:srgbClr val="FFCC99"/>
          </a:solidFill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/>
              <a:t>The Most Boring Demo Ever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 descr="noto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30580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828800"/>
            <a:ext cx="7772400" cy="1143000"/>
          </a:xfrm>
        </p:spPr>
        <p:txBody>
          <a:bodyPr/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Computational technology offers big benefits for people with disabilities, because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i="1" dirty="0" smtClean="0"/>
              <a:t>computational </a:t>
            </a:r>
            <a:r>
              <a:rPr lang="en-US" sz="2400" b="1" i="1" dirty="0"/>
              <a:t>representations</a:t>
            </a:r>
            <a:r>
              <a:rPr lang="en-US" sz="2400" dirty="0"/>
              <a:t> are easily transformed to meet </a:t>
            </a:r>
            <a:r>
              <a:rPr lang="en-US" sz="2400" dirty="0" smtClean="0"/>
              <a:t>individual needs.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2" descr="yesto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458200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is this done?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component is included in the page that sometimes expands to a table of contents and sometimes does not…</a:t>
            </a:r>
          </a:p>
          <a:p>
            <a:r>
              <a:rPr lang="en-US"/>
              <a:t>…controlled by </a:t>
            </a:r>
            <a:r>
              <a:rPr lang="en-US" i="1">
                <a:solidFill>
                  <a:srgbClr val="FF00FF"/>
                </a:solidFill>
              </a:rPr>
              <a:t>declarative specifications</a:t>
            </a:r>
            <a:r>
              <a:rPr lang="en-US"/>
              <a:t>, not by logic in the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compon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05800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1219200" y="838200"/>
            <a:ext cx="7391400" cy="41910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0836" name="Text Box 4"/>
          <p:cNvSpPr txBox="1">
            <a:spLocks noChangeArrowheads="1"/>
          </p:cNvSpPr>
          <p:nvPr/>
        </p:nvSpPr>
        <p:spPr bwMode="auto">
          <a:xfrm>
            <a:off x="4267200" y="4648200"/>
            <a:ext cx="3810000" cy="8318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Software components are put together </a:t>
            </a:r>
            <a:r>
              <a:rPr lang="en-US" i="1"/>
              <a:t>declaratively</a:t>
            </a:r>
            <a:r>
              <a:rPr lang="en-US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compon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05800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1859" name="Rectangle 3"/>
          <p:cNvSpPr>
            <a:spLocks noChangeArrowheads="1"/>
          </p:cNvSpPr>
          <p:nvPr/>
        </p:nvSpPr>
        <p:spPr bwMode="auto">
          <a:xfrm>
            <a:off x="1219200" y="838200"/>
            <a:ext cx="7391400" cy="41910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1676400" y="3810000"/>
            <a:ext cx="4343400" cy="838200"/>
          </a:xfrm>
          <a:prstGeom prst="rect">
            <a:avLst/>
          </a:prstGeom>
          <a:solidFill>
            <a:srgbClr val="FF99CC">
              <a:alpha val="19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076056" y="2060848"/>
            <a:ext cx="3240360" cy="1200328"/>
          </a:xfrm>
          <a:prstGeom prst="rect">
            <a:avLst/>
          </a:prstGeom>
          <a:solidFill>
            <a:schemeClr val="bg1"/>
          </a:solidFill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component will turn into a table of contents, or not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572000" y="3284984"/>
            <a:ext cx="792088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compon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8305800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1219200" y="838200"/>
            <a:ext cx="7391400" cy="4191000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57" name="Rectangle 5"/>
          <p:cNvSpPr>
            <a:spLocks noChangeArrowheads="1"/>
          </p:cNvSpPr>
          <p:nvPr/>
        </p:nvSpPr>
        <p:spPr bwMode="auto">
          <a:xfrm>
            <a:off x="1752600" y="1295400"/>
            <a:ext cx="6858000" cy="2438400"/>
          </a:xfrm>
          <a:prstGeom prst="rect">
            <a:avLst/>
          </a:prstGeom>
          <a:solidFill>
            <a:srgbClr val="FF99CC">
              <a:alpha val="22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5958" name="Text Box 6"/>
          <p:cNvSpPr txBox="1">
            <a:spLocks noChangeArrowheads="1"/>
          </p:cNvSpPr>
          <p:nvPr/>
        </p:nvSpPr>
        <p:spPr bwMode="auto">
          <a:xfrm>
            <a:off x="4860032" y="4653136"/>
            <a:ext cx="3124200" cy="15621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this component places </a:t>
            </a:r>
            <a:r>
              <a:rPr lang="en-US" dirty="0" err="1"/>
              <a:t>yesTOC</a:t>
            </a:r>
            <a:r>
              <a:rPr lang="en-US" dirty="0"/>
              <a:t> or </a:t>
            </a:r>
            <a:r>
              <a:rPr lang="en-US" dirty="0" err="1"/>
              <a:t>noTOC</a:t>
            </a:r>
            <a:r>
              <a:rPr lang="en-US" dirty="0"/>
              <a:t> in the context based </a:t>
            </a:r>
            <a:r>
              <a:rPr lang="en-US" dirty="0" smtClean="0"/>
              <a:t>on preference</a:t>
            </a:r>
            <a:endParaRPr lang="en-US" dirty="0"/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5580112" y="3429000"/>
            <a:ext cx="720080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deman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3038475"/>
            <a:ext cx="8275637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556792"/>
            <a:ext cx="4176464" cy="1200328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“demands blocks” specify replacement for </a:t>
            </a:r>
            <a:r>
              <a:rPr lang="en-US" dirty="0" err="1" smtClean="0"/>
              <a:t>maybeTOC</a:t>
            </a:r>
            <a:r>
              <a:rPr lang="en-US" dirty="0" smtClean="0"/>
              <a:t> declaratively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deman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3038475"/>
            <a:ext cx="8275637" cy="29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609600" y="533400"/>
            <a:ext cx="320040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if someone asks for </a:t>
            </a:r>
            <a:r>
              <a:rPr lang="en-US" i="1"/>
              <a:t>this</a:t>
            </a:r>
            <a:r>
              <a:rPr lang="en-US"/>
              <a:t>…</a:t>
            </a:r>
          </a:p>
        </p:txBody>
      </p:sp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2743200" y="1219200"/>
            <a:ext cx="320040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…and </a:t>
            </a:r>
            <a:r>
              <a:rPr lang="en-US" i="1"/>
              <a:t>this</a:t>
            </a:r>
            <a:r>
              <a:rPr lang="en-US"/>
              <a:t> is in the </a:t>
            </a:r>
            <a:r>
              <a:rPr lang="en-US" i="1"/>
              <a:t>context</a:t>
            </a:r>
            <a:r>
              <a:rPr lang="en-US"/>
              <a:t>…</a:t>
            </a: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4572000" y="1828800"/>
            <a:ext cx="3200400" cy="46672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…give them </a:t>
            </a:r>
            <a:r>
              <a:rPr lang="en-US" i="1"/>
              <a:t>this</a:t>
            </a:r>
            <a:endParaRPr lang="en-US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990600" y="1295400"/>
            <a:ext cx="1524000" cy="1752600"/>
          </a:xfrm>
          <a:prstGeom prst="line">
            <a:avLst/>
          </a:prstGeom>
          <a:noFill/>
          <a:ln w="4127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3962400" y="1600200"/>
            <a:ext cx="1905000" cy="1524000"/>
          </a:xfrm>
          <a:prstGeom prst="line">
            <a:avLst/>
          </a:prstGeom>
          <a:noFill/>
          <a:ln w="4127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4936" name="Line 8"/>
          <p:cNvSpPr>
            <a:spLocks noChangeShapeType="1"/>
          </p:cNvSpPr>
          <p:nvPr/>
        </p:nvSpPr>
        <p:spPr bwMode="auto">
          <a:xfrm flipH="1">
            <a:off x="4495800" y="2209800"/>
            <a:ext cx="2133600" cy="1219200"/>
          </a:xfrm>
          <a:prstGeom prst="line">
            <a:avLst/>
          </a:prstGeom>
          <a:noFill/>
          <a:ln w="41275">
            <a:solidFill>
              <a:srgbClr val="FF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Other Features of the Fluid Framework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Compatibility with other Web frameworks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name spaces are managed carefully</a:t>
            </a:r>
          </a:p>
          <a:p>
            <a:pPr>
              <a:lnSpc>
                <a:spcPct val="90000"/>
              </a:lnSpc>
            </a:pPr>
            <a:r>
              <a:rPr lang="en-US" sz="2800"/>
              <a:t>Compatibility with user-supplied markup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designers are necessarily particular about that!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Fluid components use HTML templates that can be freely modified or replaced by users, as long as appropriate selectors are supported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even these selectors work via a declarative indirection, allowing Fluid code to be matched to existing user markup with no change to either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inclusive infrastructure work is foundational for…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economic opportunities</a:t>
            </a:r>
          </a:p>
          <a:p>
            <a:r>
              <a:rPr lang="en-US" dirty="0" smtClean="0"/>
              <a:t>Online educational opportunities</a:t>
            </a:r>
          </a:p>
          <a:p>
            <a:r>
              <a:rPr lang="en-US" dirty="0" smtClean="0"/>
              <a:t>Enhanced community participation</a:t>
            </a:r>
          </a:p>
          <a:p>
            <a:r>
              <a:rPr lang="en-US" dirty="0" smtClean="0"/>
              <a:t>Increased independence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…for people with disabilities.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1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67544" y="20675"/>
            <a:ext cx="8229600" cy="1143000"/>
          </a:xfrm>
        </p:spPr>
        <p:txBody>
          <a:bodyPr/>
          <a:lstStyle/>
          <a:p>
            <a:r>
              <a:rPr lang="en-US" dirty="0"/>
              <a:t>NIDRR Cloud </a:t>
            </a:r>
            <a:r>
              <a:rPr lang="en-US" dirty="0" smtClean="0"/>
              <a:t>Initiative</a:t>
            </a:r>
            <a:endParaRPr lang="en-US" dirty="0"/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Family of projects with other agencies (NSF, NIST, other parts of Education Dept.)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Contract for tools to help users set preferences appropriately.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Notice of Proposed Priority: Inclusive Cloud and Web Computing (Federal Register)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For tracking NIDRR opportunities, see “Grants and Funding” at NIDRR site… </a:t>
            </a:r>
            <a:r>
              <a:rPr lang="en-US" sz="2400" dirty="0" smtClean="0">
                <a:solidFill>
                  <a:srgbClr val="FF00FF"/>
                </a:solidFill>
              </a:rPr>
              <a:t>Applicant Information Center </a:t>
            </a:r>
            <a:r>
              <a:rPr lang="en-US" sz="2400" dirty="0" smtClean="0"/>
              <a:t>(Bill </a:t>
            </a:r>
            <a:r>
              <a:rPr lang="en-US" sz="2400" dirty="0" err="1" smtClean="0"/>
              <a:t>Schutz</a:t>
            </a:r>
            <a:r>
              <a:rPr lang="en-US" sz="2400" dirty="0" smtClean="0"/>
              <a:t>)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dirty="0" smtClean="0"/>
              <a:t>We hope to promote collaboration between </a:t>
            </a:r>
            <a:r>
              <a:rPr lang="en-US" dirty="0" smtClean="0">
                <a:solidFill>
                  <a:srgbClr val="FF00FF"/>
                </a:solidFill>
              </a:rPr>
              <a:t>disability researchers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FF"/>
                </a:solidFill>
              </a:rPr>
              <a:t>computer scientists</a:t>
            </a:r>
            <a:endParaRPr lang="en-US" sz="2000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98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to Speech</a:t>
            </a:r>
            <a:endParaRPr lang="en-US" dirty="0"/>
          </a:p>
        </p:txBody>
      </p:sp>
      <p:pic>
        <p:nvPicPr>
          <p:cNvPr id="4" name="Picture 3" descr="NewtonsPrincipi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168" y="1471072"/>
            <a:ext cx="6300192" cy="419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28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67544" y="20675"/>
            <a:ext cx="8229600" cy="1143000"/>
          </a:xfrm>
        </p:spPr>
        <p:txBody>
          <a:bodyPr/>
          <a:lstStyle/>
          <a:p>
            <a:r>
              <a:rPr lang="en-US" dirty="0" smtClean="0"/>
              <a:t>Other Cloud-related Technical Opportunities</a:t>
            </a:r>
            <a:endParaRPr lang="en-US" dirty="0"/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/>
              <a:t>Big Data for evaluating and improving service effectiveness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Cross-state data aggregation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Text mining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The cloud is what makes this kind of project feasible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Personal data management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Personal Disability Record, by analogy to Personal Health Record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Myusa.gov </a:t>
            </a:r>
            <a:r>
              <a:rPr lang="en-US" sz="2400" dirty="0" smtClean="0"/>
              <a:t>may provide a starting </a:t>
            </a:r>
            <a:r>
              <a:rPr lang="en-US" sz="2400" dirty="0" smtClean="0"/>
              <a:t>point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Social software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Assistance on demand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Help in locating people w similar needs</a:t>
            </a:r>
            <a:endParaRPr lang="en-US" sz="2400" dirty="0" smtClean="0"/>
          </a:p>
          <a:p>
            <a:pPr>
              <a:lnSpc>
                <a:spcPct val="90000"/>
              </a:lnSpc>
            </a:pPr>
            <a:endParaRPr lang="en-US" sz="1200" dirty="0"/>
          </a:p>
          <a:p>
            <a:pPr marL="0" indent="0">
              <a:lnSpc>
                <a:spcPct val="90000"/>
              </a:lnSpc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806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is needed on non visual presentation of maps, data visualizations, and other non textual content</a:t>
            </a:r>
          </a:p>
          <a:p>
            <a:r>
              <a:rPr lang="en-US" dirty="0" smtClean="0"/>
              <a:t>Work is needed on accessibility of interactive presentations, for example educational simulations</a:t>
            </a:r>
          </a:p>
          <a:p>
            <a:r>
              <a:rPr lang="en-US" dirty="0" smtClean="0"/>
              <a:t>Work is needed on cognitive accessibility of information and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29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Follow up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Participate: </a:t>
            </a:r>
            <a:r>
              <a:rPr lang="en-US" dirty="0" err="1" smtClean="0"/>
              <a:t>gpii.net</a:t>
            </a:r>
            <a:r>
              <a:rPr lang="en-US" dirty="0" smtClean="0"/>
              <a:t>, </a:t>
            </a:r>
            <a:r>
              <a:rPr lang="en-US" dirty="0" err="1" smtClean="0"/>
              <a:t>fluidproject.org</a:t>
            </a:r>
            <a:endParaRPr lang="en-US" dirty="0"/>
          </a:p>
          <a:p>
            <a:pPr eaLnBrk="1" hangingPunct="1"/>
            <a:r>
              <a:rPr lang="en-US" dirty="0" smtClean="0"/>
              <a:t>Participate: NIDRR research programs</a:t>
            </a:r>
          </a:p>
          <a:p>
            <a:pPr eaLnBrk="1" hangingPunct="1"/>
            <a:r>
              <a:rPr lang="en-US" dirty="0" smtClean="0"/>
              <a:t>Participate: NSTIC</a:t>
            </a:r>
            <a:endParaRPr lang="en-US" dirty="0"/>
          </a:p>
          <a:p>
            <a:pPr eaLnBrk="1" hangingPunct="1"/>
            <a:r>
              <a:rPr lang="en-US" dirty="0" smtClean="0"/>
              <a:t>Contact: </a:t>
            </a:r>
            <a:r>
              <a:rPr lang="en-US" dirty="0" smtClean="0">
                <a:hlinkClick r:id="rId3"/>
              </a:rPr>
              <a:t>clayton.lewis@ed.gov</a:t>
            </a:r>
            <a:endParaRPr lang="en-US" dirty="0" smtClean="0"/>
          </a:p>
          <a:p>
            <a:pPr marL="0" indent="0" eaLnBrk="1" hangingPunct="1">
              <a:buNone/>
            </a:pPr>
            <a:r>
              <a:rPr lang="en-US" i="1" dirty="0" smtClean="0"/>
              <a:t>Thanks to</a:t>
            </a:r>
            <a:r>
              <a:rPr lang="en-US" dirty="0" smtClean="0"/>
              <a:t>: Sue Swenson, Ruth Brannon, Art Sherwood, Bonnie </a:t>
            </a:r>
            <a:r>
              <a:rPr lang="en-US" dirty="0" err="1" smtClean="0"/>
              <a:t>Gracer</a:t>
            </a:r>
            <a:r>
              <a:rPr lang="en-US" dirty="0" smtClean="0"/>
              <a:t>, Bill </a:t>
            </a:r>
            <a:r>
              <a:rPr lang="en-US" dirty="0" err="1" smtClean="0"/>
              <a:t>Schutz</a:t>
            </a:r>
            <a:r>
              <a:rPr lang="en-US" dirty="0" smtClean="0"/>
              <a:t>, Ken </a:t>
            </a:r>
            <a:r>
              <a:rPr lang="en-US" dirty="0" err="1" smtClean="0"/>
              <a:t>Sosne</a:t>
            </a:r>
            <a:r>
              <a:rPr lang="en-US" dirty="0" smtClean="0"/>
              <a:t>, </a:t>
            </a:r>
            <a:r>
              <a:rPr lang="en-US" dirty="0" err="1" smtClean="0"/>
              <a:t>Antranig</a:t>
            </a:r>
            <a:r>
              <a:rPr lang="en-US" dirty="0" smtClean="0"/>
              <a:t> </a:t>
            </a:r>
            <a:r>
              <a:rPr lang="en-US" dirty="0" err="1" smtClean="0"/>
              <a:t>Basman</a:t>
            </a:r>
            <a:r>
              <a:rPr lang="en-US" dirty="0" smtClean="0"/>
              <a:t>, Colin Clark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467544" y="20675"/>
            <a:ext cx="8229600" cy="1143000"/>
          </a:xfrm>
        </p:spPr>
        <p:txBody>
          <a:bodyPr/>
          <a:lstStyle/>
          <a:p>
            <a:r>
              <a:rPr lang="en-US" dirty="0"/>
              <a:t>NIDRR Cloud Initiative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NIDRR funded the development of the GPII vision (Gregg </a:t>
            </a:r>
            <a:r>
              <a:rPr lang="en-US" sz="2800" dirty="0" err="1" smtClean="0"/>
              <a:t>Vanderheiden</a:t>
            </a:r>
            <a:r>
              <a:rPr lang="en-US" sz="2800" dirty="0" smtClean="0"/>
              <a:t>, University of Wisconsin)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Cloud Initiative extends this commitment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Cooperation with other agencies: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NSF: configurable interfaces for mobile Web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NIST: inclusive voting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NIST: accessibility in federal cloud deployments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OSEP: accessibility in online educational assessments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OET: accessibility info in Learning Registry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Feasibility study for defining needs and preferences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ISKME, IBM, others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flexibility of computational representations is there </a:t>
            </a:r>
            <a:r>
              <a:rPr lang="en-US" dirty="0" smtClean="0">
                <a:solidFill>
                  <a:srgbClr val="FF00FF"/>
                </a:solidFill>
              </a:rPr>
              <a:t>in theory</a:t>
            </a:r>
            <a:r>
              <a:rPr lang="en-US" dirty="0" smtClean="0"/>
              <a:t>, but not always </a:t>
            </a:r>
            <a:r>
              <a:rPr lang="en-US" dirty="0" smtClean="0">
                <a:solidFill>
                  <a:srgbClr val="FF00FF"/>
                </a:solidFill>
              </a:rPr>
              <a:t>in practice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How can we make it easier for people </a:t>
            </a:r>
            <a:r>
              <a:rPr lang="en-US" i="1" dirty="0" smtClean="0"/>
              <a:t>to get content and services</a:t>
            </a:r>
            <a:r>
              <a:rPr lang="en-US" dirty="0" smtClean="0"/>
              <a:t> in a form that works for them…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…and easier for people to </a:t>
            </a:r>
            <a:r>
              <a:rPr lang="en-US" i="1" dirty="0" smtClean="0"/>
              <a:t>create content and services </a:t>
            </a:r>
            <a:r>
              <a:rPr lang="en-US" dirty="0" smtClean="0"/>
              <a:t>that can be accessed as flexibly as possible?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86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These challenges are being addressed by the Global Public Inclusive Infrastructure initiative…</a:t>
            </a:r>
            <a:br>
              <a:rPr lang="en-US" sz="2800" dirty="0" smtClean="0"/>
            </a:br>
            <a:r>
              <a:rPr lang="en-US" sz="2800" dirty="0" smtClean="0"/>
              <a:t> using cloud technology.</a:t>
            </a:r>
            <a:endParaRPr lang="en-US" sz="2800" dirty="0"/>
          </a:p>
        </p:txBody>
      </p:sp>
      <p:pic>
        <p:nvPicPr>
          <p:cNvPr id="67587" name="Picture 3" descr="gp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153400" cy="44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88" name="Picture 4" descr="greg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724400"/>
            <a:ext cx="1246188" cy="18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4038600" y="5867400"/>
            <a:ext cx="2133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Gregg Vanderheiden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28800"/>
            <a:ext cx="7772400" cy="1143000"/>
          </a:xfrm>
        </p:spPr>
        <p:txBody>
          <a:bodyPr/>
          <a:lstStyle/>
          <a:p>
            <a:r>
              <a:rPr lang="en-US" dirty="0">
                <a:hlinkClick r:id="rId3" action="ppaction://hlinkfile"/>
              </a:rPr>
              <a:t>video</a:t>
            </a:r>
            <a:br>
              <a:rPr lang="en-US" dirty="0">
                <a:hlinkClick r:id="rId3" action="ppaction://hlinkfile"/>
              </a:rPr>
            </a:br>
            <a:r>
              <a:rPr lang="en-US" dirty="0">
                <a:hlinkClick r:id="rId3" action="ppaction://hlinkfile"/>
              </a:rPr>
              <a:t>Jim Tobias</a:t>
            </a:r>
            <a:br>
              <a:rPr lang="en-US" dirty="0">
                <a:hlinkClick r:id="rId3" action="ppaction://hlinkfile"/>
              </a:rPr>
            </a:br>
            <a:r>
              <a:rPr lang="en-US" dirty="0">
                <a:hlinkClick r:id="rId3" action="ppaction://hlinkfile"/>
              </a:rPr>
              <a:t>and many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it Works</a:t>
            </a:r>
          </a:p>
        </p:txBody>
      </p:sp>
      <p:pic>
        <p:nvPicPr>
          <p:cNvPr id="19458" name="Picture 2" descr="C:\Users\clayton.lewis\AppData\Local\Microsoft\Windows\Temporary Internet Files\Content.IE5\G4WPJFC0\MC900311116[2]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90800" y="1371600"/>
            <a:ext cx="3821113" cy="2514600"/>
          </a:xfrm>
        </p:spPr>
      </p:pic>
      <p:pic>
        <p:nvPicPr>
          <p:cNvPr id="19459" name="Picture 3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67200" y="4419600"/>
            <a:ext cx="1795463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C:\Users\clayton.lewis\AppData\Local\Microsoft\Windows\Temporary Internet Files\Content.IE5\TMMBMYXA\MP900390549[1].jpg"/>
          <p:cNvPicPr>
            <a:picLocks noChangeAspect="1" noChangeArrowheads="1"/>
          </p:cNvPicPr>
          <p:nvPr/>
        </p:nvPicPr>
        <p:blipFill>
          <a:blip r:embed="rId5">
            <a:lum contrast="62000"/>
          </a:blip>
          <a:srcRect/>
          <a:stretch>
            <a:fillRect/>
          </a:stretch>
        </p:blipFill>
        <p:spPr bwMode="auto">
          <a:xfrm>
            <a:off x="4679950" y="4572000"/>
            <a:ext cx="412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4" descr="C:\Users\clayton.lewis\AppData\Local\Microsoft\Windows\Temporary Internet Files\Content.IE5\TMMBMYXA\MC900432599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600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6200000" flipV="1">
            <a:off x="2895600" y="3352800"/>
            <a:ext cx="1676400" cy="1371600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3" name="TextBox 12"/>
          <p:cNvSpPr txBox="1">
            <a:spLocks noChangeArrowheads="1"/>
          </p:cNvSpPr>
          <p:nvPr/>
        </p:nvSpPr>
        <p:spPr bwMode="auto">
          <a:xfrm>
            <a:off x="179512" y="1905000"/>
            <a:ext cx="195828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Calibri" pitchFamily="-72" charset="0"/>
              </a:rPr>
              <a:t>User </a:t>
            </a:r>
            <a:r>
              <a:rPr lang="en-US" dirty="0" smtClean="0">
                <a:latin typeface="Calibri" pitchFamily="-72" charset="0"/>
              </a:rPr>
              <a:t>preferences </a:t>
            </a:r>
            <a:r>
              <a:rPr lang="en-US" dirty="0">
                <a:latin typeface="Calibri" pitchFamily="-72" charset="0"/>
              </a:rPr>
              <a:t>in the cloud</a:t>
            </a:r>
          </a:p>
        </p:txBody>
      </p:sp>
      <p:sp>
        <p:nvSpPr>
          <p:cNvPr id="19464" name="TextBox 13"/>
          <p:cNvSpPr txBox="1">
            <a:spLocks noChangeArrowheads="1"/>
          </p:cNvSpPr>
          <p:nvPr/>
        </p:nvSpPr>
        <p:spPr bwMode="auto">
          <a:xfrm>
            <a:off x="2133600" y="4800600"/>
            <a:ext cx="2057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latin typeface="Calibri" pitchFamily="-72" charset="0"/>
              </a:rPr>
              <a:t>Modified browser accesses user </a:t>
            </a:r>
            <a:r>
              <a:rPr lang="en-US" sz="1800" dirty="0" smtClean="0">
                <a:latin typeface="Calibri" pitchFamily="-72" charset="0"/>
              </a:rPr>
              <a:t>preferences…</a:t>
            </a:r>
            <a:endParaRPr lang="en-US" sz="1800" dirty="0">
              <a:latin typeface="Calibri" pitchFamily="-72" charset="0"/>
            </a:endParaRPr>
          </a:p>
        </p:txBody>
      </p:sp>
      <p:sp>
        <p:nvSpPr>
          <p:cNvPr id="19465" name="TextBox 14"/>
          <p:cNvSpPr txBox="1">
            <a:spLocks noChangeArrowheads="1"/>
          </p:cNvSpPr>
          <p:nvPr/>
        </p:nvSpPr>
        <p:spPr bwMode="auto">
          <a:xfrm>
            <a:off x="6324600" y="426720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alibri" pitchFamily="-72" charset="0"/>
              </a:rPr>
              <a:t>…customizes presentation of Web page to meet user’s individual needs</a:t>
            </a:r>
          </a:p>
        </p:txBody>
      </p:sp>
      <p:pic>
        <p:nvPicPr>
          <p:cNvPr id="1027" name="Picture 3" descr="C:\Users\clayton.lewis\AppData\Local\Microsoft\Windows\Temporary Internet Files\Content.IE5\TMMBMYXA\MP900390549[1].jpg"/>
          <p:cNvPicPr>
            <a:picLocks noChangeAspect="1" noChangeArrowheads="1"/>
          </p:cNvPicPr>
          <p:nvPr/>
        </p:nvPicPr>
        <p:blipFill>
          <a:blip r:embed="rId7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3000"/>
          </a:blip>
          <a:srcRect/>
          <a:stretch>
            <a:fillRect/>
          </a:stretch>
        </p:blipFill>
        <p:spPr bwMode="auto">
          <a:xfrm>
            <a:off x="6019800" y="1524000"/>
            <a:ext cx="1143000" cy="1602335"/>
          </a:xfrm>
          <a:prstGeom prst="rect">
            <a:avLst/>
          </a:prstGeom>
          <a:noFill/>
        </p:spPr>
      </p:pic>
      <p:cxnSp>
        <p:nvCxnSpPr>
          <p:cNvPr id="10" name="Straight Arrow Connector 9"/>
          <p:cNvCxnSpPr/>
          <p:nvPr/>
        </p:nvCxnSpPr>
        <p:spPr>
          <a:xfrm rot="10800000" flipV="1">
            <a:off x="4876800" y="2895600"/>
            <a:ext cx="1752600" cy="1600200"/>
          </a:xfrm>
          <a:prstGeom prst="straightConnector1">
            <a:avLst/>
          </a:prstGeom>
          <a:ln w="666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GPII Status</a:t>
            </a: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Cloud4all: $11M European Commission project launched Nov 2011 to implement key aspects</a:t>
            </a:r>
          </a:p>
          <a:p>
            <a:pPr lvl="1" eaLnBrk="1" hangingPunct="1"/>
            <a:r>
              <a:rPr lang="en-US" dirty="0" smtClean="0"/>
              <a:t>Additional international participation</a:t>
            </a:r>
          </a:p>
          <a:p>
            <a:pPr lvl="1" eaLnBrk="1" hangingPunct="1"/>
            <a:r>
              <a:rPr lang="en-US" dirty="0" smtClean="0"/>
              <a:t>Further European funding likely</a:t>
            </a:r>
          </a:p>
          <a:p>
            <a:pPr eaLnBrk="1" hangingPunct="1"/>
            <a:r>
              <a:rPr lang="en-US" dirty="0" smtClean="0"/>
              <a:t>NIDRR has launched a cloud initiative, following up earlier support (more below)</a:t>
            </a:r>
          </a:p>
          <a:p>
            <a:pPr eaLnBrk="1" hangingPunct="1"/>
            <a:r>
              <a:rPr lang="en-US" dirty="0" smtClean="0"/>
              <a:t>National Strategy for Inclusive Identities in Cyberspace (NSTIC) pilot will use GPII as test application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Technical Status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endParaRPr lang="en-US" sz="4800" dirty="0" smtClean="0"/>
          </a:p>
          <a:p>
            <a:r>
              <a:rPr lang="en-US" sz="4800" dirty="0" smtClean="0"/>
              <a:t>Demos are working for preference-driven UI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66790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5670</TotalTime>
  <Words>1011</Words>
  <Application>Microsoft Office PowerPoint</Application>
  <PresentationFormat>On-screen Show (4:3)</PresentationFormat>
  <Paragraphs>154</Paragraphs>
  <Slides>33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Cloud Computing and People with Disabilities</vt:lpstr>
      <vt:lpstr> Computational technology offers big benefits for people with disabilities, because computational representations are easily transformed to meet individual needs.</vt:lpstr>
      <vt:lpstr>Text to Speech</vt:lpstr>
      <vt:lpstr>Challenges</vt:lpstr>
      <vt:lpstr>These challenges are being addressed by the Global Public Inclusive Infrastructure initiative…  using cloud technology.</vt:lpstr>
      <vt:lpstr>video Jim Tobias and many others</vt:lpstr>
      <vt:lpstr>How it Works</vt:lpstr>
      <vt:lpstr>GPII Status</vt:lpstr>
      <vt:lpstr>Technical Status</vt:lpstr>
      <vt:lpstr>Support for Software Providers</vt:lpstr>
      <vt:lpstr>The Fluid Project</vt:lpstr>
      <vt:lpstr>      The Aim of Fluid:</vt:lpstr>
      <vt:lpstr>Preference-based Presentation</vt:lpstr>
      <vt:lpstr>Motivation</vt:lpstr>
      <vt:lpstr>Fluid IoC Enhancements</vt:lpstr>
      <vt:lpstr>Context can reflect:</vt:lpstr>
      <vt:lpstr>Why Declarative Specification Matters</vt:lpstr>
      <vt:lpstr>PowerPoint Presentation</vt:lpstr>
      <vt:lpstr>PowerPoint Presentation</vt:lpstr>
      <vt:lpstr>PowerPoint Presentation</vt:lpstr>
      <vt:lpstr>How is this done?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Other Features of the Fluid Framework</vt:lpstr>
      <vt:lpstr>This inclusive infrastructure work is foundational for…</vt:lpstr>
      <vt:lpstr>NIDRR Cloud Initiative</vt:lpstr>
      <vt:lpstr>Other Cloud-related Technical Opportunities</vt:lpstr>
      <vt:lpstr>Other Opportunities</vt:lpstr>
      <vt:lpstr>Follow up</vt:lpstr>
      <vt:lpstr>NIDRR Cloud Initiative</vt:lpstr>
    </vt:vector>
  </TitlesOfParts>
  <Company>U.S. Department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Computing and People with Disabilities Exploratory Discussion</dc:title>
  <dc:creator>Authorised User</dc:creator>
  <cp:lastModifiedBy>Clayton</cp:lastModifiedBy>
  <cp:revision>97</cp:revision>
  <cp:lastPrinted>2012-07-18T14:11:58Z</cp:lastPrinted>
  <dcterms:created xsi:type="dcterms:W3CDTF">2011-08-15T14:00:22Z</dcterms:created>
  <dcterms:modified xsi:type="dcterms:W3CDTF">2013-03-21T18:39:42Z</dcterms:modified>
</cp:coreProperties>
</file>