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0"/>
  </p:notesMasterIdLst>
  <p:handoutMasterIdLst>
    <p:handoutMasterId r:id="rId21"/>
  </p:handoutMasterIdLst>
  <p:sldIdLst>
    <p:sldId id="774" r:id="rId2"/>
    <p:sldId id="771" r:id="rId3"/>
    <p:sldId id="773" r:id="rId4"/>
    <p:sldId id="758" r:id="rId5"/>
    <p:sldId id="760" r:id="rId6"/>
    <p:sldId id="761" r:id="rId7"/>
    <p:sldId id="762" r:id="rId8"/>
    <p:sldId id="775" r:id="rId9"/>
    <p:sldId id="776" r:id="rId10"/>
    <p:sldId id="777" r:id="rId11"/>
    <p:sldId id="767" r:id="rId12"/>
    <p:sldId id="768" r:id="rId13"/>
    <p:sldId id="769" r:id="rId14"/>
    <p:sldId id="755" r:id="rId15"/>
    <p:sldId id="724" r:id="rId16"/>
    <p:sldId id="772" r:id="rId17"/>
    <p:sldId id="725" r:id="rId18"/>
    <p:sldId id="737" r:id="rId19"/>
  </p:sldIdLst>
  <p:sldSz cx="9144000" cy="6858000" type="screen4x3"/>
  <p:notesSz cx="7019925" cy="9305925"/>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BAFF"/>
    <a:srgbClr val="FF5757"/>
    <a:srgbClr val="FFFF00"/>
    <a:srgbClr val="3399FF"/>
    <a:srgbClr val="00FF00"/>
    <a:srgbClr val="66FF33"/>
    <a:srgbClr val="FFCCFF"/>
    <a:srgbClr val="FF99CC"/>
    <a:srgbClr val="993366"/>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9048" autoAdjust="0"/>
    <p:restoredTop sz="85546" autoAdjust="0"/>
  </p:normalViewPr>
  <p:slideViewPr>
    <p:cSldViewPr snapToObjects="1">
      <p:cViewPr varScale="1">
        <p:scale>
          <a:sx n="99" d="100"/>
          <a:sy n="99" d="100"/>
        </p:scale>
        <p:origin x="-90" y="-5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302"/>
    </p:cViewPr>
  </p:sorterViewPr>
  <p:notesViewPr>
    <p:cSldViewPr snapToObjects="1">
      <p:cViewPr varScale="1">
        <p:scale>
          <a:sx n="71" d="100"/>
          <a:sy n="71" d="100"/>
        </p:scale>
        <p:origin x="-1860" y="-90"/>
      </p:cViewPr>
      <p:guideLst>
        <p:guide orient="horz" pos="2931"/>
        <p:guide pos="2211"/>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wrap="square" lIns="93273" tIns="46636" rIns="93273" bIns="46636" numCol="1" anchor="t" anchorCtr="0" compatLnSpc="1">
            <a:prstTxWarp prst="textNoShape">
              <a:avLst/>
            </a:prstTxWarp>
          </a:bodyPr>
          <a:lstStyle>
            <a:lvl1pPr>
              <a:defRPr sz="1200">
                <a:latin typeface="Calibri" pitchFamily="34" charset="0"/>
              </a:defRPr>
            </a:lvl1pPr>
          </a:lstStyle>
          <a:p>
            <a:endParaRPr lang="en-US"/>
          </a:p>
        </p:txBody>
      </p:sp>
      <p:sp>
        <p:nvSpPr>
          <p:cNvPr id="3" name="Date Placeholder 2"/>
          <p:cNvSpPr>
            <a:spLocks noGrp="1"/>
          </p:cNvSpPr>
          <p:nvPr>
            <p:ph type="dt" sz="quarter" idx="1"/>
          </p:nvPr>
        </p:nvSpPr>
        <p:spPr>
          <a:xfrm>
            <a:off x="3976332" y="0"/>
            <a:ext cx="3041968" cy="465296"/>
          </a:xfrm>
          <a:prstGeom prst="rect">
            <a:avLst/>
          </a:prstGeom>
        </p:spPr>
        <p:txBody>
          <a:bodyPr vert="horz" wrap="square" lIns="93273" tIns="46636" rIns="93273" bIns="46636" numCol="1" anchor="t" anchorCtr="0" compatLnSpc="1">
            <a:prstTxWarp prst="textNoShape">
              <a:avLst/>
            </a:prstTxWarp>
          </a:bodyPr>
          <a:lstStyle>
            <a:lvl1pPr algn="r">
              <a:defRPr sz="1200">
                <a:latin typeface="Calibri" pitchFamily="34" charset="0"/>
              </a:defRPr>
            </a:lvl1pPr>
          </a:lstStyle>
          <a:p>
            <a:fld id="{A0926487-C68E-4245-BDDA-DF4623F2C5E7}" type="datetimeFigureOut">
              <a:rPr lang="en-US"/>
              <a:pPr/>
              <a:t>9/9/2013</a:t>
            </a:fld>
            <a:endParaRPr lang="en-US"/>
          </a:p>
        </p:txBody>
      </p:sp>
      <p:sp>
        <p:nvSpPr>
          <p:cNvPr id="4" name="Footer Placeholder 3"/>
          <p:cNvSpPr>
            <a:spLocks noGrp="1"/>
          </p:cNvSpPr>
          <p:nvPr>
            <p:ph type="ftr" sz="quarter" idx="2"/>
          </p:nvPr>
        </p:nvSpPr>
        <p:spPr>
          <a:xfrm>
            <a:off x="0" y="8839014"/>
            <a:ext cx="3041968" cy="465296"/>
          </a:xfrm>
          <a:prstGeom prst="rect">
            <a:avLst/>
          </a:prstGeom>
        </p:spPr>
        <p:txBody>
          <a:bodyPr vert="horz" wrap="square" lIns="93273" tIns="46636" rIns="93273" bIns="46636" numCol="1" anchor="b" anchorCtr="0" compatLnSpc="1">
            <a:prstTxWarp prst="textNoShape">
              <a:avLst/>
            </a:prstTxWarp>
          </a:bodyPr>
          <a:lstStyle>
            <a:lvl1pPr>
              <a:defRPr sz="1200">
                <a:latin typeface="Calibri" pitchFamily="34" charset="0"/>
              </a:defRPr>
            </a:lvl1pPr>
          </a:lstStyle>
          <a:p>
            <a:endParaRPr lang="en-US"/>
          </a:p>
        </p:txBody>
      </p:sp>
      <p:sp>
        <p:nvSpPr>
          <p:cNvPr id="5" name="Slide Number Placeholder 4"/>
          <p:cNvSpPr>
            <a:spLocks noGrp="1"/>
          </p:cNvSpPr>
          <p:nvPr>
            <p:ph type="sldNum" sz="quarter" idx="3"/>
          </p:nvPr>
        </p:nvSpPr>
        <p:spPr>
          <a:xfrm>
            <a:off x="3976332" y="8839014"/>
            <a:ext cx="3041968" cy="465296"/>
          </a:xfrm>
          <a:prstGeom prst="rect">
            <a:avLst/>
          </a:prstGeom>
        </p:spPr>
        <p:txBody>
          <a:bodyPr vert="horz" wrap="square" lIns="93273" tIns="46636" rIns="93273" bIns="46636" numCol="1" anchor="b" anchorCtr="0" compatLnSpc="1">
            <a:prstTxWarp prst="textNoShape">
              <a:avLst/>
            </a:prstTxWarp>
          </a:bodyPr>
          <a:lstStyle>
            <a:lvl1pPr algn="r">
              <a:defRPr sz="1200">
                <a:latin typeface="Calibri" pitchFamily="34" charset="0"/>
              </a:defRPr>
            </a:lvl1pPr>
          </a:lstStyle>
          <a:p>
            <a:fld id="{7C8D1B90-80DE-4F6A-AB44-2E06D77FCCA1}" type="slidenum">
              <a:rPr lang="en-US"/>
              <a:pPr/>
              <a:t>‹#›</a:t>
            </a:fld>
            <a:endParaRPr lang="en-US"/>
          </a:p>
        </p:txBody>
      </p:sp>
    </p:spTree>
    <p:extLst>
      <p:ext uri="{BB962C8B-B14F-4D97-AF65-F5344CB8AC3E}">
        <p14:creationId xmlns:p14="http://schemas.microsoft.com/office/powerpoint/2010/main" val="24681939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wrap="square" lIns="93273" tIns="46636" rIns="93273" bIns="46636" numCol="1" anchor="t" anchorCtr="0" compatLnSpc="1">
            <a:prstTxWarp prst="textNoShape">
              <a:avLst/>
            </a:prstTxWarp>
          </a:bodyPr>
          <a:lstStyle>
            <a:lvl1pPr>
              <a:defRPr sz="1200">
                <a:latin typeface="Calibri" pitchFamily="34" charset="0"/>
              </a:defRPr>
            </a:lvl1pPr>
          </a:lstStyle>
          <a:p>
            <a:endParaRPr lang="en-US"/>
          </a:p>
        </p:txBody>
      </p:sp>
      <p:sp>
        <p:nvSpPr>
          <p:cNvPr id="3" name="Date Placeholder 2"/>
          <p:cNvSpPr>
            <a:spLocks noGrp="1"/>
          </p:cNvSpPr>
          <p:nvPr>
            <p:ph type="dt" idx="1"/>
          </p:nvPr>
        </p:nvSpPr>
        <p:spPr>
          <a:xfrm>
            <a:off x="3976332" y="0"/>
            <a:ext cx="3041968" cy="465296"/>
          </a:xfrm>
          <a:prstGeom prst="rect">
            <a:avLst/>
          </a:prstGeom>
        </p:spPr>
        <p:txBody>
          <a:bodyPr vert="horz" wrap="square" lIns="93273" tIns="46636" rIns="93273" bIns="46636" numCol="1" anchor="t" anchorCtr="0" compatLnSpc="1">
            <a:prstTxWarp prst="textNoShape">
              <a:avLst/>
            </a:prstTxWarp>
          </a:bodyPr>
          <a:lstStyle>
            <a:lvl1pPr algn="r">
              <a:defRPr sz="1200">
                <a:latin typeface="Calibri" pitchFamily="34" charset="0"/>
              </a:defRPr>
            </a:lvl1pPr>
          </a:lstStyle>
          <a:p>
            <a:fld id="{20F1C434-375E-46B1-BA3A-C0638C1B9761}" type="datetimeFigureOut">
              <a:rPr lang="en-US"/>
              <a:pPr/>
              <a:t>9/9/2013</a:t>
            </a:fld>
            <a:endParaRPr lang="en-US"/>
          </a:p>
        </p:txBody>
      </p:sp>
      <p:sp>
        <p:nvSpPr>
          <p:cNvPr id="4" name="Slide Image Placeholder 3"/>
          <p:cNvSpPr>
            <a:spLocks noGrp="1" noRot="1" noChangeAspect="1"/>
          </p:cNvSpPr>
          <p:nvPr>
            <p:ph type="sldImg" idx="2"/>
          </p:nvPr>
        </p:nvSpPr>
        <p:spPr>
          <a:xfrm>
            <a:off x="1182688" y="696913"/>
            <a:ext cx="4654550" cy="3490912"/>
          </a:xfrm>
          <a:prstGeom prst="rect">
            <a:avLst/>
          </a:prstGeom>
          <a:noFill/>
          <a:ln w="12700">
            <a:solidFill>
              <a:prstClr val="black"/>
            </a:solidFill>
          </a:ln>
        </p:spPr>
        <p:txBody>
          <a:bodyPr vert="horz" lIns="93273" tIns="46636" rIns="93273" bIns="46636" rtlCol="0" anchor="ctr"/>
          <a:lstStyle/>
          <a:p>
            <a:pPr lvl="0"/>
            <a:endParaRPr lang="en-US" noProof="0"/>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73" tIns="46636" rIns="93273" bIns="4663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39014"/>
            <a:ext cx="3041968" cy="465296"/>
          </a:xfrm>
          <a:prstGeom prst="rect">
            <a:avLst/>
          </a:prstGeom>
        </p:spPr>
        <p:txBody>
          <a:bodyPr vert="horz" wrap="square" lIns="93273" tIns="46636" rIns="93273" bIns="46636" numCol="1" anchor="b" anchorCtr="0" compatLnSpc="1">
            <a:prstTxWarp prst="textNoShape">
              <a:avLst/>
            </a:prstTxWarp>
          </a:bodyPr>
          <a:lstStyle>
            <a:lvl1pPr>
              <a:defRPr sz="1200">
                <a:latin typeface="Calibri" pitchFamily="34" charset="0"/>
              </a:defRPr>
            </a:lvl1pPr>
          </a:lstStyle>
          <a:p>
            <a:endParaRPr lang="en-US"/>
          </a:p>
        </p:txBody>
      </p:sp>
      <p:sp>
        <p:nvSpPr>
          <p:cNvPr id="7" name="Slide Number Placeholder 6"/>
          <p:cNvSpPr>
            <a:spLocks noGrp="1"/>
          </p:cNvSpPr>
          <p:nvPr>
            <p:ph type="sldNum" sz="quarter" idx="5"/>
          </p:nvPr>
        </p:nvSpPr>
        <p:spPr>
          <a:xfrm>
            <a:off x="3976332" y="8839014"/>
            <a:ext cx="3041968" cy="465296"/>
          </a:xfrm>
          <a:prstGeom prst="rect">
            <a:avLst/>
          </a:prstGeom>
        </p:spPr>
        <p:txBody>
          <a:bodyPr vert="horz" wrap="square" lIns="93273" tIns="46636" rIns="93273" bIns="46636" numCol="1" anchor="b" anchorCtr="0" compatLnSpc="1">
            <a:prstTxWarp prst="textNoShape">
              <a:avLst/>
            </a:prstTxWarp>
          </a:bodyPr>
          <a:lstStyle>
            <a:lvl1pPr algn="r">
              <a:defRPr sz="1200">
                <a:latin typeface="Calibri" pitchFamily="34" charset="0"/>
              </a:defRPr>
            </a:lvl1pPr>
          </a:lstStyle>
          <a:p>
            <a:fld id="{C46626F5-BD58-488E-A8D7-91B182F9C60D}" type="slidenum">
              <a:rPr lang="en-US"/>
              <a:pPr/>
              <a:t>‹#›</a:t>
            </a:fld>
            <a:endParaRPr lang="en-US"/>
          </a:p>
        </p:txBody>
      </p:sp>
    </p:spTree>
    <p:extLst>
      <p:ext uri="{BB962C8B-B14F-4D97-AF65-F5344CB8AC3E}">
        <p14:creationId xmlns:p14="http://schemas.microsoft.com/office/powerpoint/2010/main" val="41989024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6626F5-BD58-488E-A8D7-91B182F9C60D}"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582006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6626F5-BD58-488E-A8D7-91B182F9C60D}" type="slidenum">
              <a:rPr lang="en-US" smtClean="0"/>
              <a:pPr/>
              <a:t>7</a:t>
            </a:fld>
            <a:endParaRPr lang="en-US"/>
          </a:p>
        </p:txBody>
      </p:sp>
    </p:spTree>
    <p:extLst>
      <p:ext uri="{BB962C8B-B14F-4D97-AF65-F5344CB8AC3E}">
        <p14:creationId xmlns:p14="http://schemas.microsoft.com/office/powerpoint/2010/main" val="324182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userDrawn="1"/>
        </p:nvSpPr>
        <p:spPr bwMode="ltGray">
          <a:xfrm>
            <a:off x="0" y="0"/>
            <a:ext cx="9144000" cy="5135563"/>
          </a:xfrm>
          <a:prstGeom prst="rect">
            <a:avLst/>
          </a:prstGeom>
          <a:solidFill>
            <a:srgbClr val="0B3A65"/>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5" name="Rectangle 4"/>
          <p:cNvSpPr/>
          <p:nvPr/>
        </p:nvSpPr>
        <p:spPr bwMode="invGray">
          <a:xfrm>
            <a:off x="0" y="5127625"/>
            <a:ext cx="9144000" cy="46038"/>
          </a:xfrm>
          <a:prstGeom prst="rect">
            <a:avLst/>
          </a:prstGeom>
          <a:solidFill>
            <a:schemeClr val="bg1"/>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2" name="Title 1"/>
          <p:cNvSpPr>
            <a:spLocks noGrp="1"/>
          </p:cNvSpPr>
          <p:nvPr>
            <p:ph type="ctrTitle"/>
          </p:nvPr>
        </p:nvSpPr>
        <p:spPr>
          <a:xfrm>
            <a:off x="685800" y="3355848"/>
            <a:ext cx="8077200" cy="1673352"/>
          </a:xfrm>
        </p:spPr>
        <p:txBody>
          <a:bodyPr tIns="0" bIns="0" anchor="t">
            <a:normAutofit/>
          </a:bodyPr>
          <a:lstStyle>
            <a:lvl1pPr algn="l">
              <a:defRPr sz="5400" b="1"/>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invGray">
          <a:xfrm>
            <a:off x="6599238" y="0"/>
            <a:ext cx="46037"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5" name="Rectangle 4"/>
          <p:cNvSpPr/>
          <p:nvPr/>
        </p:nvSpPr>
        <p:spPr bwMode="ltGray">
          <a:xfrm>
            <a:off x="6648450" y="0"/>
            <a:ext cx="2514600" cy="6858000"/>
          </a:xfrm>
          <a:prstGeom prst="rect">
            <a:avLst/>
          </a:prstGeom>
          <a:solidFill>
            <a:srgbClr val="0B3A65"/>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2" name="Vertical Title 1"/>
          <p:cNvSpPr>
            <a:spLocks noGrp="1"/>
          </p:cNvSpPr>
          <p:nvPr>
            <p:ph type="title" orient="vert"/>
          </p:nvPr>
        </p:nvSpPr>
        <p:spPr>
          <a:xfrm>
            <a:off x="6781800" y="274640"/>
            <a:ext cx="19050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lvl1pPr>
              <a:defRPr sz="4000">
                <a:effectLs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lnSpc>
                <a:spcPct val="100000"/>
              </a:lnSpc>
              <a:defRPr baseline="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Rectangle 2"/>
          <p:cNvSpPr/>
          <p:nvPr/>
        </p:nvSpPr>
        <p:spPr bwMode="ltGray">
          <a:xfrm>
            <a:off x="0" y="46038"/>
            <a:ext cx="9144000" cy="2601912"/>
          </a:xfrm>
          <a:prstGeom prst="rect">
            <a:avLst/>
          </a:prstGeom>
          <a:solidFill>
            <a:srgbClr val="0B3A65"/>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4" name="Rectangle 3"/>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2" name="Title 1"/>
          <p:cNvSpPr>
            <a:spLocks noGrp="1"/>
          </p:cNvSpPr>
          <p:nvPr>
            <p:ph type="title"/>
          </p:nvPr>
        </p:nvSpPr>
        <p:spPr>
          <a:xfrm>
            <a:off x="482544" y="118872"/>
            <a:ext cx="8215425" cy="1636776"/>
          </a:xfrm>
        </p:spPr>
        <p:txBody>
          <a:bodyPr tIns="0" rIns="91440" bIns="0" anchor="b">
            <a:normAutofit/>
          </a:bodyPr>
          <a:lstStyle>
            <a:lvl1pPr algn="l">
              <a:defRPr sz="4000" b="1" cap="all" baseline="0">
                <a:solidFill>
                  <a:schemeClr val="tx1"/>
                </a:solidFill>
              </a:defRPr>
            </a:lvl1pPr>
          </a:lstStyle>
          <a:p>
            <a:r>
              <a:rPr lang="en-US" dirty="0"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73936"/>
            <a:ext cx="4038600" cy="4064922"/>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73936"/>
            <a:ext cx="4038600" cy="406492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49512"/>
            <a:ext cx="4040188" cy="33893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49512"/>
            <a:ext cx="4041775" cy="33893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7" name="Title 1"/>
          <p:cNvSpPr>
            <a:spLocks noGrp="1"/>
          </p:cNvSpPr>
          <p:nvPr>
            <p:ph type="title"/>
          </p:nvPr>
        </p:nvSpPr>
        <p:spPr>
          <a:xfrm>
            <a:off x="457200" y="152400"/>
            <a:ext cx="8229600" cy="1251062"/>
          </a:xfrm>
        </p:spPr>
        <p:txBody>
          <a:bodyPr anchor="t">
            <a:sp3d prstMaterial="matte"/>
          </a:bodyPr>
          <a:lstStyle>
            <a:lvl1pPr>
              <a:defRPr sz="1800" b="0" cap="none" baseline="0">
                <a:effectLst/>
              </a:defRPr>
            </a:lvl1pPr>
          </a:lstStyle>
          <a:p>
            <a:r>
              <a:rPr lang="en-US" dirty="0" smtClean="0"/>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6" name="Rectangle 5"/>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2" name="Title 1"/>
          <p:cNvSpPr>
            <a:spLocks noGrp="1"/>
          </p:cNvSpPr>
          <p:nvPr>
            <p:ph type="title"/>
          </p:nvPr>
        </p:nvSpPr>
        <p:spPr>
          <a:xfrm>
            <a:off x="167838" y="152400"/>
            <a:ext cx="2523744" cy="978408"/>
          </a:xfrm>
        </p:spPr>
        <p:txBody>
          <a:bodyPr lIns="73152" bIns="0" anchor="b">
            <a:normAutofit/>
            <a:sp3d prstMaterial="matte"/>
          </a:bodyPr>
          <a:lstStyle>
            <a:lvl1pPr algn="l">
              <a:defRPr sz="2000" b="0"/>
            </a:lvl1pPr>
          </a:lstStyle>
          <a:p>
            <a:r>
              <a:rPr lang="en-US" smtClean="0"/>
              <a:t>Click to edit Master title style</a:t>
            </a:r>
            <a:endParaRPr lang="en-US"/>
          </a:p>
        </p:txBody>
      </p:sp>
      <p:sp>
        <p:nvSpPr>
          <p:cNvPr id="3" name="Content Placeholder 2"/>
          <p:cNvSpPr>
            <a:spLocks noGrp="1"/>
          </p:cNvSpPr>
          <p:nvPr>
            <p:ph idx="1"/>
          </p:nvPr>
        </p:nvSpPr>
        <p:spPr>
          <a:xfrm>
            <a:off x="3019377" y="1743133"/>
            <a:ext cx="5920641" cy="40957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7838" y="1730018"/>
            <a:ext cx="2468880" cy="41088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5" name="Rectangle 4"/>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6" name="Rectangle 5"/>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lang="en-US" smtClean="0"/>
              <a:t>Click to edit Master title style</a:t>
            </a:r>
            <a:endParaRPr lang="en-US"/>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a:xfrm>
            <a:off x="165100" y="1169988"/>
            <a:ext cx="2522538" cy="201612"/>
          </a:xfrm>
          <a:prstGeom prst="rect">
            <a:avLst/>
          </a:prstGeom>
        </p:spPr>
        <p:txBody>
          <a:bodyPr vert="horz" wrap="square" lIns="91440" tIns="45720" rIns="91440" bIns="45720" numCol="1" anchor="t" anchorCtr="0" compatLnSpc="1">
            <a:prstTxWarp prst="textNoShape">
              <a:avLst/>
            </a:prstTxWarp>
          </a:bodyPr>
          <a:lstStyle>
            <a:lvl1pPr>
              <a:defRPr>
                <a:latin typeface="Corbel" pitchFamily="34" charset="0"/>
              </a:defRPr>
            </a:lvl1pPr>
          </a:lstStyle>
          <a:p>
            <a:fld id="{2BA9DA25-7166-4707-B66E-8A632FD4D07F}" type="datetimeFigureOut">
              <a:rPr lang="en-US"/>
              <a:pPr/>
              <a:t>9/9/2013</a:t>
            </a:fld>
            <a:endParaRPr lang="en-US"/>
          </a:p>
        </p:txBody>
      </p:sp>
      <p:sp>
        <p:nvSpPr>
          <p:cNvPr id="8" name="Footer Placeholder 5"/>
          <p:cNvSpPr>
            <a:spLocks noGrp="1"/>
          </p:cNvSpPr>
          <p:nvPr>
            <p:ph type="ftr" sz="quarter" idx="11"/>
          </p:nvPr>
        </p:nvSpPr>
        <p:spPr>
          <a:xfrm>
            <a:off x="3035300" y="1169988"/>
            <a:ext cx="5194300" cy="201612"/>
          </a:xfrm>
          <a:prstGeom prst="rect">
            <a:avLst/>
          </a:prstGeom>
        </p:spPr>
        <p:txBody>
          <a:bodyPr vert="horz" wrap="square" lIns="91440" tIns="45720" rIns="91440" bIns="45720" numCol="1" anchor="t" anchorCtr="0" compatLnSpc="1">
            <a:prstTxWarp prst="textNoShape">
              <a:avLst/>
            </a:prstTxWarp>
          </a:bodyPr>
          <a:lstStyle>
            <a:lvl1pPr>
              <a:defRPr>
                <a:solidFill>
                  <a:srgbClr val="BCBCBC"/>
                </a:solidFill>
                <a:latin typeface="Corbel" pitchFamily="34" charset="0"/>
              </a:defRPr>
            </a:lvl1pPr>
          </a:lstStyle>
          <a:p>
            <a:endParaRPr lang="en-US"/>
          </a:p>
        </p:txBody>
      </p:sp>
      <p:sp>
        <p:nvSpPr>
          <p:cNvPr id="9" name="Slide Number Placeholder 6"/>
          <p:cNvSpPr>
            <a:spLocks noGrp="1"/>
          </p:cNvSpPr>
          <p:nvPr>
            <p:ph type="sldNum" sz="quarter" idx="12"/>
          </p:nvPr>
        </p:nvSpPr>
        <p:spPr>
          <a:xfrm>
            <a:off x="8339138" y="1169988"/>
            <a:ext cx="733425" cy="201612"/>
          </a:xfrm>
          <a:prstGeom prst="rect">
            <a:avLst/>
          </a:prstGeom>
        </p:spPr>
        <p:txBody>
          <a:bodyPr vert="horz" wrap="square" lIns="91440" tIns="45720" rIns="91440" bIns="45720" numCol="1" anchor="t" anchorCtr="0" compatLnSpc="1">
            <a:prstTxWarp prst="textNoShape">
              <a:avLst/>
            </a:prstTxWarp>
          </a:bodyPr>
          <a:lstStyle>
            <a:lvl1pPr>
              <a:defRPr>
                <a:latin typeface="Corbel" pitchFamily="34" charset="0"/>
              </a:defRPr>
            </a:lvl1pPr>
          </a:lstStyle>
          <a:p>
            <a:fld id="{0C805018-8E9A-4DD0-8A24-2A1948596447}" type="slidenum">
              <a:rPr lang="en-US"/>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260A6"/>
        </a:solidFill>
        <a:effectLst/>
      </p:bgPr>
    </p:bg>
    <p:spTree>
      <p:nvGrpSpPr>
        <p:cNvPr id="1" name=""/>
        <p:cNvGrpSpPr/>
        <p:nvPr/>
      </p:nvGrpSpPr>
      <p:grpSpPr>
        <a:xfrm>
          <a:off x="0" y="0"/>
          <a:ext cx="0" cy="0"/>
          <a:chOff x="0" y="0"/>
          <a:chExt cx="0" cy="0"/>
        </a:xfrm>
      </p:grpSpPr>
      <p:sp>
        <p:nvSpPr>
          <p:cNvPr id="10" name="Rectangle 9"/>
          <p:cNvSpPr/>
          <p:nvPr/>
        </p:nvSpPr>
        <p:spPr bwMode="invGray">
          <a:xfrm>
            <a:off x="0" y="1436688"/>
            <a:ext cx="9144000" cy="44450"/>
          </a:xfrm>
          <a:prstGeom prst="rect">
            <a:avLst/>
          </a:prstGeom>
          <a:solidFill>
            <a:schemeClr val="bg1"/>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7" name="Rectangle 6"/>
          <p:cNvSpPr/>
          <p:nvPr/>
        </p:nvSpPr>
        <p:spPr bwMode="ltGray">
          <a:xfrm>
            <a:off x="0" y="0"/>
            <a:ext cx="9144000" cy="1433513"/>
          </a:xfrm>
          <a:prstGeom prst="rect">
            <a:avLst/>
          </a:prstGeom>
          <a:solidFill>
            <a:srgbClr val="0B3A65"/>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2" name="Title Placeholder 1"/>
          <p:cNvSpPr>
            <a:spLocks noGrp="1"/>
          </p:cNvSpPr>
          <p:nvPr>
            <p:ph type="title"/>
          </p:nvPr>
        </p:nvSpPr>
        <p:spPr>
          <a:xfrm>
            <a:off x="457200" y="152400"/>
            <a:ext cx="8229600" cy="1250950"/>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r>
              <a:rPr lang="en-US" dirty="0" smtClean="0"/>
              <a:t>Click to edit Master title style</a:t>
            </a:r>
            <a:endParaRPr lang="en-US" dirty="0"/>
          </a:p>
        </p:txBody>
      </p:sp>
      <p:sp>
        <p:nvSpPr>
          <p:cNvPr id="1029" name="Text Placeholder 2"/>
          <p:cNvSpPr>
            <a:spLocks noGrp="1"/>
          </p:cNvSpPr>
          <p:nvPr>
            <p:ph type="body" idx="1"/>
          </p:nvPr>
        </p:nvSpPr>
        <p:spPr bwMode="auto">
          <a:xfrm>
            <a:off x="457200" y="1774825"/>
            <a:ext cx="8229600" cy="4110038"/>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 bg1="lt1" tx1="dk1" bg2="lt2" tx2="dk2" accent1="accent1" accent2="accent2" accent3="accent3" accent4="accent4" accent5="accent5" accent6="accent6" hlink="hlink" folHlink="folHlink"/>
  <p:sldLayoutIdLst>
    <p:sldLayoutId id="2147483765" r:id="rId1"/>
    <p:sldLayoutId id="2147483760" r:id="rId2"/>
    <p:sldLayoutId id="2147483766" r:id="rId3"/>
    <p:sldLayoutId id="2147483761" r:id="rId4"/>
    <p:sldLayoutId id="2147483762" r:id="rId5"/>
    <p:sldLayoutId id="2147483763" r:id="rId6"/>
    <p:sldLayoutId id="2147483767" r:id="rId7"/>
    <p:sldLayoutId id="2147483768" r:id="rId8"/>
    <p:sldLayoutId id="2147483769" r:id="rId9"/>
    <p:sldLayoutId id="2147483764" r:id="rId10"/>
    <p:sldLayoutId id="2147483770" r:id="rId11"/>
  </p:sldLayoutIdLst>
  <p:timing>
    <p:tnLst>
      <p:par>
        <p:cTn id="1" dur="indefinite" restart="never" nodeType="tmRoot"/>
      </p:par>
    </p:tnLst>
  </p:timing>
  <p:txStyles>
    <p:titleStyle>
      <a:lvl1pPr algn="l" rtl="0" eaLnBrk="0" fontAlgn="base" hangingPunct="0">
        <a:spcBef>
          <a:spcPct val="0"/>
        </a:spcBef>
        <a:spcAft>
          <a:spcPct val="0"/>
        </a:spcAft>
        <a:defRPr sz="4000" b="1" kern="1200" cap="none" baseline="0">
          <a:solidFill>
            <a:schemeClr val="bg1"/>
          </a:solidFill>
          <a:effectLst>
            <a:outerShdw blurRad="38100" dist="38100" dir="2700000" algn="tl">
              <a:srgbClr val="000000">
                <a:alpha val="43137"/>
              </a:srgbClr>
            </a:outerShdw>
          </a:effectLst>
          <a:latin typeface="Arial" pitchFamily="34" charset="0"/>
          <a:ea typeface="+mj-ea"/>
          <a:cs typeface="Arial" pitchFamily="34" charset="0"/>
        </a:defRPr>
      </a:lvl1pPr>
      <a:lvl2pPr algn="l" rtl="0" eaLnBrk="0" fontAlgn="base" hangingPunct="0">
        <a:spcBef>
          <a:spcPct val="0"/>
        </a:spcBef>
        <a:spcAft>
          <a:spcPct val="0"/>
        </a:spcAft>
        <a:defRPr sz="4500" b="1">
          <a:solidFill>
            <a:schemeClr val="bg1"/>
          </a:solidFill>
          <a:latin typeface="Arial" charset="0"/>
          <a:cs typeface="Arial" charset="0"/>
        </a:defRPr>
      </a:lvl2pPr>
      <a:lvl3pPr algn="l" rtl="0" eaLnBrk="0" fontAlgn="base" hangingPunct="0">
        <a:spcBef>
          <a:spcPct val="0"/>
        </a:spcBef>
        <a:spcAft>
          <a:spcPct val="0"/>
        </a:spcAft>
        <a:defRPr sz="4500" b="1">
          <a:solidFill>
            <a:schemeClr val="bg1"/>
          </a:solidFill>
          <a:latin typeface="Arial" charset="0"/>
          <a:cs typeface="Arial" charset="0"/>
        </a:defRPr>
      </a:lvl3pPr>
      <a:lvl4pPr algn="l" rtl="0" eaLnBrk="0" fontAlgn="base" hangingPunct="0">
        <a:spcBef>
          <a:spcPct val="0"/>
        </a:spcBef>
        <a:spcAft>
          <a:spcPct val="0"/>
        </a:spcAft>
        <a:defRPr sz="4500" b="1">
          <a:solidFill>
            <a:schemeClr val="bg1"/>
          </a:solidFill>
          <a:latin typeface="Arial" charset="0"/>
          <a:cs typeface="Arial" charset="0"/>
        </a:defRPr>
      </a:lvl4pPr>
      <a:lvl5pPr algn="l" rtl="0" eaLnBrk="0" fontAlgn="base" hangingPunct="0">
        <a:spcBef>
          <a:spcPct val="0"/>
        </a:spcBef>
        <a:spcAft>
          <a:spcPct val="0"/>
        </a:spcAft>
        <a:defRPr sz="4500" b="1">
          <a:solidFill>
            <a:schemeClr val="bg1"/>
          </a:solidFill>
          <a:latin typeface="Arial" charset="0"/>
          <a:cs typeface="Arial" charset="0"/>
        </a:defRPr>
      </a:lvl5pPr>
      <a:lvl6pPr marL="457200" algn="l" rtl="0" fontAlgn="base">
        <a:spcBef>
          <a:spcPct val="0"/>
        </a:spcBef>
        <a:spcAft>
          <a:spcPct val="0"/>
        </a:spcAft>
        <a:defRPr sz="4500" b="1">
          <a:solidFill>
            <a:schemeClr val="bg1"/>
          </a:solidFill>
          <a:latin typeface="Arial" charset="0"/>
          <a:cs typeface="Arial" charset="0"/>
        </a:defRPr>
      </a:lvl6pPr>
      <a:lvl7pPr marL="914400" algn="l" rtl="0" fontAlgn="base">
        <a:spcBef>
          <a:spcPct val="0"/>
        </a:spcBef>
        <a:spcAft>
          <a:spcPct val="0"/>
        </a:spcAft>
        <a:defRPr sz="4500" b="1">
          <a:solidFill>
            <a:schemeClr val="bg1"/>
          </a:solidFill>
          <a:latin typeface="Arial" charset="0"/>
          <a:cs typeface="Arial" charset="0"/>
        </a:defRPr>
      </a:lvl7pPr>
      <a:lvl8pPr marL="1371600" algn="l" rtl="0" fontAlgn="base">
        <a:spcBef>
          <a:spcPct val="0"/>
        </a:spcBef>
        <a:spcAft>
          <a:spcPct val="0"/>
        </a:spcAft>
        <a:defRPr sz="4500" b="1">
          <a:solidFill>
            <a:schemeClr val="bg1"/>
          </a:solidFill>
          <a:latin typeface="Arial" charset="0"/>
          <a:cs typeface="Arial" charset="0"/>
        </a:defRPr>
      </a:lvl8pPr>
      <a:lvl9pPr marL="1828800" algn="l" rtl="0" fontAlgn="base">
        <a:spcBef>
          <a:spcPct val="0"/>
        </a:spcBef>
        <a:spcAft>
          <a:spcPct val="0"/>
        </a:spcAft>
        <a:defRPr sz="4500" b="1">
          <a:solidFill>
            <a:schemeClr val="bg1"/>
          </a:solidFill>
          <a:latin typeface="Arial" charset="0"/>
          <a:cs typeface="Arial" charset="0"/>
        </a:defRPr>
      </a:lvl9pPr>
    </p:titleStyle>
    <p:bodyStyle>
      <a:lvl1pPr marL="438150" indent="-319088" algn="l" rtl="0" eaLnBrk="0" fontAlgn="base" hangingPunct="0">
        <a:lnSpc>
          <a:spcPct val="150000"/>
        </a:lnSpc>
        <a:spcBef>
          <a:spcPct val="0"/>
        </a:spcBef>
        <a:spcAft>
          <a:spcPct val="0"/>
        </a:spcAft>
        <a:buClr>
          <a:schemeClr val="accent1"/>
        </a:buClr>
        <a:buSzPct val="80000"/>
        <a:buFont typeface="Wingdings" pitchFamily="2" charset="2"/>
        <a:buChar char="Ø"/>
        <a:defRPr sz="2800" kern="1200" baseline="0">
          <a:solidFill>
            <a:schemeClr val="bg1"/>
          </a:solidFill>
          <a:latin typeface="Arial" pitchFamily="34" charset="0"/>
          <a:ea typeface="+mn-ea"/>
          <a:cs typeface="Arial" pitchFamily="34" charset="0"/>
        </a:defRPr>
      </a:lvl1pPr>
      <a:lvl2pPr marL="730250" indent="-273050" algn="l" rtl="0" eaLnBrk="0" fontAlgn="base" hangingPunct="0">
        <a:spcBef>
          <a:spcPct val="20000"/>
        </a:spcBef>
        <a:spcAft>
          <a:spcPct val="0"/>
        </a:spcAft>
        <a:buClr>
          <a:schemeClr val="accent2"/>
        </a:buClr>
        <a:buSzPct val="90000"/>
        <a:buFont typeface="Wingdings" pitchFamily="2" charset="2"/>
        <a:buChar char="§"/>
        <a:defRPr sz="2400" kern="1200" baseline="0">
          <a:solidFill>
            <a:schemeClr val="bg1"/>
          </a:solidFill>
          <a:latin typeface="Arial" pitchFamily="34" charset="0"/>
          <a:ea typeface="+mn-ea"/>
          <a:cs typeface="Arial" pitchFamily="34" charset="0"/>
        </a:defRPr>
      </a:lvl2pPr>
      <a:lvl3pPr marL="995363" indent="-228600" algn="l" rtl="0" eaLnBrk="0" fontAlgn="base" hangingPunct="0">
        <a:spcBef>
          <a:spcPct val="20000"/>
        </a:spcBef>
        <a:spcAft>
          <a:spcPct val="0"/>
        </a:spcAft>
        <a:buClr>
          <a:srgbClr val="FFFFFF"/>
        </a:buClr>
        <a:buFont typeface="Arial" pitchFamily="34" charset="0"/>
        <a:buChar char="•"/>
        <a:defRPr sz="2200" kern="1200">
          <a:solidFill>
            <a:schemeClr val="bg1"/>
          </a:solidFill>
          <a:latin typeface="Arial" pitchFamily="34" charset="0"/>
          <a:ea typeface="+mn-ea"/>
          <a:cs typeface="Arial" pitchFamily="34" charset="0"/>
        </a:defRPr>
      </a:lvl3pPr>
      <a:lvl4pPr marL="1216025" indent="-182563" algn="l" rtl="0" eaLnBrk="0" fontAlgn="base" hangingPunct="0">
        <a:spcBef>
          <a:spcPct val="20000"/>
        </a:spcBef>
        <a:spcAft>
          <a:spcPct val="0"/>
        </a:spcAft>
        <a:buClr>
          <a:srgbClr val="FFFFFF"/>
        </a:buClr>
        <a:buFont typeface="Arial" pitchFamily="34" charset="0"/>
        <a:buChar char="‒"/>
        <a:defRPr sz="2000" kern="1200">
          <a:solidFill>
            <a:schemeClr val="bg1"/>
          </a:solidFill>
          <a:latin typeface="Arial" pitchFamily="34" charset="0"/>
          <a:ea typeface="+mn-ea"/>
          <a:cs typeface="Arial" pitchFamily="34" charset="0"/>
        </a:defRPr>
      </a:lvl4pPr>
      <a:lvl5pPr marL="1425575" indent="-182563" algn="l" rtl="0" eaLnBrk="0" fontAlgn="base" hangingPunct="0">
        <a:spcBef>
          <a:spcPct val="20000"/>
        </a:spcBef>
        <a:spcAft>
          <a:spcPct val="0"/>
        </a:spcAft>
        <a:buClr>
          <a:srgbClr val="FFFFFF"/>
        </a:buClr>
        <a:buFont typeface="Arial" pitchFamily="34" charset="0"/>
        <a:buChar char="‒"/>
        <a:defRPr lang="en-US" sz="2000" kern="1200">
          <a:solidFill>
            <a:schemeClr val="bg1"/>
          </a:solidFill>
          <a:latin typeface="Arial" pitchFamily="34" charset="0"/>
          <a:ea typeface="+mn-ea"/>
          <a:cs typeface="Arial" pitchFamily="34" charset="0"/>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620"/>
            <a:ext cx="9143999" cy="1836204"/>
          </a:xfrm>
          <a:prstGeom prst="rect">
            <a:avLst/>
          </a:prstGeom>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Rectangle 2"/>
          <p:cNvSpPr/>
          <p:nvPr/>
        </p:nvSpPr>
        <p:spPr>
          <a:xfrm>
            <a:off x="3077396" y="8620"/>
            <a:ext cx="3006772" cy="1722462"/>
          </a:xfrm>
          <a:prstGeom prst="rect">
            <a:avLst/>
          </a:prstGeom>
          <a:gradFill flip="none" rotWithShape="1">
            <a:gsLst>
              <a:gs pos="0">
                <a:srgbClr val="002060">
                  <a:alpha val="20000"/>
                </a:srgbClr>
              </a:gs>
              <a:gs pos="100000">
                <a:schemeClr val="accent1">
                  <a:shade val="100000"/>
                  <a:satMod val="1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3175">
                <a:solidFill>
                  <a:prstClr val="white"/>
                </a:solidFill>
              </a:ln>
              <a:solidFill>
                <a:prstClr val="white"/>
              </a:solidFill>
            </a:endParaRPr>
          </a:p>
        </p:txBody>
      </p:sp>
      <p:sp>
        <p:nvSpPr>
          <p:cNvPr id="8196" name="TextBox 6"/>
          <p:cNvSpPr txBox="1">
            <a:spLocks noChangeArrowheads="1"/>
          </p:cNvSpPr>
          <p:nvPr/>
        </p:nvSpPr>
        <p:spPr bwMode="auto">
          <a:xfrm>
            <a:off x="359532" y="5193196"/>
            <a:ext cx="8374637" cy="1569660"/>
          </a:xfrm>
          <a:prstGeom prst="rect">
            <a:avLst/>
          </a:prstGeom>
          <a:noFill/>
          <a:ln w="9525">
            <a:noFill/>
            <a:miter lim="800000"/>
            <a:headEnd/>
            <a:tailEnd/>
          </a:ln>
        </p:spPr>
        <p:txBody>
          <a:bodyPr wrap="square">
            <a:spAutoFit/>
          </a:bodyPr>
          <a:lstStyle/>
          <a:p>
            <a:pPr algn="ctr">
              <a:lnSpc>
                <a:spcPct val="150000"/>
              </a:lnSpc>
            </a:pPr>
            <a:r>
              <a:rPr lang="en-US" sz="3200" i="1" dirty="0" smtClean="0">
                <a:solidFill>
                  <a:prstClr val="white"/>
                </a:solidFill>
                <a:cs typeface="Arial" pitchFamily="34" charset="0"/>
              </a:rPr>
              <a:t>Thomas </a:t>
            </a:r>
            <a:r>
              <a:rPr lang="en-US" sz="3200" i="1" dirty="0">
                <a:solidFill>
                  <a:prstClr val="white"/>
                </a:solidFill>
                <a:cs typeface="Arial" pitchFamily="34" charset="0"/>
              </a:rPr>
              <a:t>C. </a:t>
            </a:r>
            <a:r>
              <a:rPr lang="en-US" sz="3200" i="1" dirty="0" smtClean="0">
                <a:solidFill>
                  <a:prstClr val="white"/>
                </a:solidFill>
                <a:cs typeface="Arial" pitchFamily="34" charset="0"/>
              </a:rPr>
              <a:t>Rindflesch, Ph.D., </a:t>
            </a:r>
            <a:r>
              <a:rPr lang="en-US" sz="3200" i="1" dirty="0" smtClean="0">
                <a:solidFill>
                  <a:schemeClr val="bg1"/>
                </a:solidFill>
                <a:cs typeface="Arial" pitchFamily="34" charset="0"/>
              </a:rPr>
              <a:t>FACMI</a:t>
            </a:r>
            <a:r>
              <a:rPr lang="en-US" sz="3200" i="1" dirty="0" smtClean="0">
                <a:solidFill>
                  <a:prstClr val="white"/>
                </a:solidFill>
                <a:cs typeface="Arial" pitchFamily="34" charset="0"/>
              </a:rPr>
              <a:t/>
            </a:r>
            <a:br>
              <a:rPr lang="en-US" sz="3200" i="1" dirty="0" smtClean="0">
                <a:solidFill>
                  <a:prstClr val="white"/>
                </a:solidFill>
                <a:cs typeface="Arial" pitchFamily="34" charset="0"/>
              </a:rPr>
            </a:br>
            <a:r>
              <a:rPr lang="en-US" sz="3200" dirty="0" smtClean="0">
                <a:solidFill>
                  <a:srgbClr val="75BAFF"/>
                </a:solidFill>
                <a:cs typeface="Arial" pitchFamily="34" charset="0"/>
              </a:rPr>
              <a:t>National Library of Medicine</a:t>
            </a:r>
            <a:endParaRPr lang="en-US" sz="3200" dirty="0">
              <a:solidFill>
                <a:srgbClr val="75BAFF"/>
              </a:solidFill>
              <a:cs typeface="Arial" pitchFamily="34" charset="0"/>
            </a:endParaRPr>
          </a:p>
        </p:txBody>
      </p:sp>
      <p:pic>
        <p:nvPicPr>
          <p:cNvPr id="8" name="Picture 3" descr="C:\TCR\Logos\hhs_logo_1.gif"/>
          <p:cNvPicPr>
            <a:picLocks noChangeAspect="1" noChangeArrowheads="1"/>
          </p:cNvPicPr>
          <p:nvPr/>
        </p:nvPicPr>
        <p:blipFill>
          <a:blip r:embed="rId3" cstate="print"/>
          <a:srcRect/>
          <a:stretch>
            <a:fillRect/>
          </a:stretch>
        </p:blipFill>
        <p:spPr bwMode="auto">
          <a:xfrm>
            <a:off x="7723670" y="296652"/>
            <a:ext cx="1240818" cy="1262831"/>
          </a:xfrm>
          <a:prstGeom prst="rect">
            <a:avLst/>
          </a:prstGeom>
          <a:noFill/>
        </p:spPr>
      </p:pic>
      <p:pic>
        <p:nvPicPr>
          <p:cNvPr id="9" name="Picture 4" descr="C:\TCR\Logos\nih_logo_1.gif"/>
          <p:cNvPicPr>
            <a:picLocks noChangeAspect="1" noChangeArrowheads="1"/>
          </p:cNvPicPr>
          <p:nvPr/>
        </p:nvPicPr>
        <p:blipFill>
          <a:blip r:embed="rId4" cstate="print"/>
          <a:srcRect/>
          <a:stretch>
            <a:fillRect/>
          </a:stretch>
        </p:blipFill>
        <p:spPr bwMode="auto">
          <a:xfrm>
            <a:off x="6066604" y="296653"/>
            <a:ext cx="1262831" cy="1262832"/>
          </a:xfrm>
          <a:prstGeom prst="rect">
            <a:avLst/>
          </a:prstGeom>
          <a:noFill/>
        </p:spPr>
      </p:pic>
      <p:pic>
        <p:nvPicPr>
          <p:cNvPr id="12" name="Picture 2"/>
          <p:cNvPicPr>
            <a:picLocks noChangeAspect="1" noChangeArrowheads="1"/>
          </p:cNvPicPr>
          <p:nvPr/>
        </p:nvPicPr>
        <p:blipFill>
          <a:blip r:embed="rId5" cstate="print"/>
          <a:srcRect/>
          <a:stretch>
            <a:fillRect/>
          </a:stretch>
        </p:blipFill>
        <p:spPr bwMode="auto">
          <a:xfrm>
            <a:off x="1511661" y="266865"/>
            <a:ext cx="1440160" cy="1397939"/>
          </a:xfrm>
          <a:prstGeom prst="rect">
            <a:avLst/>
          </a:prstGeom>
          <a:noFill/>
          <a:ln w="9525">
            <a:noFill/>
            <a:miter lim="800000"/>
            <a:headEnd/>
            <a:tailEnd/>
          </a:ln>
        </p:spPr>
      </p:pic>
      <p:pic>
        <p:nvPicPr>
          <p:cNvPr id="11" name="Picture 1" descr="image001"/>
          <p:cNvPicPr>
            <a:picLocks noChangeAspect="1" noChangeArrowheads="1"/>
          </p:cNvPicPr>
          <p:nvPr/>
        </p:nvPicPr>
        <p:blipFill rotWithShape="1">
          <a:blip r:embed="rId6" cstate="print"/>
          <a:srcRect l="6365" t="4946" r="7829" b="5394"/>
          <a:stretch/>
        </p:blipFill>
        <p:spPr bwMode="auto">
          <a:xfrm>
            <a:off x="179512" y="148028"/>
            <a:ext cx="1108710" cy="1583054"/>
          </a:xfrm>
          <a:prstGeom prst="rect">
            <a:avLst/>
          </a:prstGeom>
          <a:noFill/>
          <a:ln w="9525">
            <a:noFill/>
            <a:miter lim="800000"/>
            <a:headEnd/>
            <a:tailEnd/>
          </a:ln>
        </p:spPr>
      </p:pic>
      <p:sp>
        <p:nvSpPr>
          <p:cNvPr id="14" name="Title 1"/>
          <p:cNvSpPr txBox="1">
            <a:spLocks/>
          </p:cNvSpPr>
          <p:nvPr/>
        </p:nvSpPr>
        <p:spPr>
          <a:xfrm>
            <a:off x="1043608" y="2365033"/>
            <a:ext cx="7272300" cy="2288103"/>
          </a:xfrm>
          <a:prstGeom prst="rect">
            <a:avLst/>
          </a:prstGeom>
        </p:spPr>
        <p:txBody>
          <a:bodyPr vert="horz" lIns="91440" tIns="0" rIns="45720" bIns="0" rtlCol="0" anchor="ctr">
            <a:noAutofit/>
            <a:scene3d>
              <a:camera prst="orthographicFront"/>
              <a:lightRig rig="threePt" dir="t">
                <a:rot lat="0" lon="0" rev="4800000"/>
              </a:lightRig>
            </a:scene3d>
            <a:sp3d prstMaterial="matte">
              <a:bevelT w="50800" h="10160"/>
            </a:sp3d>
          </a:bodyPr>
          <a:lstStyle/>
          <a:p>
            <a:pPr algn="ctr" fontAlgn="auto">
              <a:spcAft>
                <a:spcPts val="0"/>
              </a:spcAft>
              <a:defRPr/>
            </a:pPr>
            <a:r>
              <a:rPr lang="en-US" sz="4600" b="1" dirty="0" smtClean="0">
                <a:solidFill>
                  <a:schemeClr val="bg1"/>
                </a:solidFill>
                <a:effectLst>
                  <a:outerShdw blurRad="38100" dist="38100" dir="2700000" algn="tl">
                    <a:srgbClr val="000000">
                      <a:alpha val="43137"/>
                    </a:srgbClr>
                  </a:outerShdw>
                </a:effectLst>
                <a:cs typeface="Arial" pitchFamily="34" charset="0"/>
              </a:rPr>
              <a:t>Effectively Exploiting </a:t>
            </a:r>
            <a:br>
              <a:rPr lang="en-US" sz="4600" b="1" dirty="0" smtClean="0">
                <a:solidFill>
                  <a:schemeClr val="bg1"/>
                </a:solidFill>
                <a:effectLst>
                  <a:outerShdw blurRad="38100" dist="38100" dir="2700000" algn="tl">
                    <a:srgbClr val="000000">
                      <a:alpha val="43137"/>
                    </a:srgbClr>
                  </a:outerShdw>
                </a:effectLst>
                <a:cs typeface="Arial" pitchFamily="34" charset="0"/>
              </a:rPr>
            </a:br>
            <a:r>
              <a:rPr lang="en-US" sz="4600" b="1" dirty="0" smtClean="0">
                <a:solidFill>
                  <a:schemeClr val="bg1"/>
                </a:solidFill>
                <a:effectLst>
                  <a:outerShdw blurRad="38100" dist="38100" dir="2700000" algn="tl">
                    <a:srgbClr val="000000">
                      <a:alpha val="43137"/>
                    </a:srgbClr>
                  </a:outerShdw>
                </a:effectLst>
                <a:cs typeface="Arial" pitchFamily="34" charset="0"/>
              </a:rPr>
              <a:t>Big Data with Semantics:</a:t>
            </a:r>
            <a:br>
              <a:rPr lang="en-US" sz="4600" b="1" dirty="0" smtClean="0">
                <a:solidFill>
                  <a:schemeClr val="bg1"/>
                </a:solidFill>
                <a:effectLst>
                  <a:outerShdw blurRad="38100" dist="38100" dir="2700000" algn="tl">
                    <a:srgbClr val="000000">
                      <a:alpha val="43137"/>
                    </a:srgbClr>
                  </a:outerShdw>
                </a:effectLst>
                <a:cs typeface="Arial" pitchFamily="34" charset="0"/>
              </a:rPr>
            </a:br>
            <a:r>
              <a:rPr lang="en-US" sz="4600" b="1" dirty="0" smtClean="0">
                <a:solidFill>
                  <a:schemeClr val="bg1"/>
                </a:solidFill>
                <a:effectLst>
                  <a:outerShdw blurRad="38100" dist="38100" dir="2700000" algn="tl">
                    <a:srgbClr val="000000">
                      <a:alpha val="43137"/>
                    </a:srgbClr>
                  </a:outerShdw>
                </a:effectLst>
                <a:cs typeface="Arial" pitchFamily="34" charset="0"/>
              </a:rPr>
              <a:t>A Pilot Project</a:t>
            </a:r>
            <a:endParaRPr lang="en-US" sz="4600" b="1" dirty="0">
              <a:solidFill>
                <a:schemeClr val="bg1"/>
              </a:solidFill>
              <a:effectLst>
                <a:outerShdw blurRad="38100" dist="38100" dir="2700000" algn="tl">
                  <a:srgbClr val="000000">
                    <a:alpha val="43137"/>
                  </a:srgbClr>
                </a:outerShdw>
              </a:effectLst>
              <a:cs typeface="Arial" pitchFamily="34" charset="0"/>
            </a:endParaRPr>
          </a:p>
        </p:txBody>
      </p:sp>
    </p:spTree>
    <p:extLst>
      <p:ext uri="{BB962C8B-B14F-4D97-AF65-F5344CB8AC3E}">
        <p14:creationId xmlns:p14="http://schemas.microsoft.com/office/powerpoint/2010/main" val="3584650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6951" name="Rectangle 7"/>
          <p:cNvSpPr>
            <a:spLocks noChangeArrowheads="1"/>
          </p:cNvSpPr>
          <p:nvPr/>
        </p:nvSpPr>
        <p:spPr bwMode="auto">
          <a:xfrm>
            <a:off x="3581400" y="5410200"/>
            <a:ext cx="1420813" cy="346075"/>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a:solidFill>
                  <a:srgbClr val="000000"/>
                </a:solidFill>
                <a:effectLst>
                  <a:outerShdw blurRad="38100" dist="38100" dir="2700000" algn="tl">
                    <a:srgbClr val="FFFFFF"/>
                  </a:outerShdw>
                </a:effectLst>
                <a:latin typeface="Arial" charset="0"/>
              </a:rPr>
              <a:t>BARD1 gene</a:t>
            </a:r>
          </a:p>
        </p:txBody>
      </p:sp>
      <p:sp>
        <p:nvSpPr>
          <p:cNvPr id="1746947" name="Text Box 3"/>
          <p:cNvSpPr txBox="1">
            <a:spLocks noChangeArrowheads="1"/>
          </p:cNvSpPr>
          <p:nvPr/>
        </p:nvSpPr>
        <p:spPr bwMode="auto">
          <a:xfrm>
            <a:off x="5410200" y="2743200"/>
            <a:ext cx="820096" cy="338554"/>
          </a:xfrm>
          <a:prstGeom prst="rect">
            <a:avLst/>
          </a:prstGeom>
          <a:noFill/>
          <a:ln w="9525">
            <a:noFill/>
            <a:miter lim="800000"/>
            <a:headEnd/>
            <a:tailEnd/>
          </a:ln>
          <a:effectLst/>
        </p:spPr>
        <p:txBody>
          <a:bodyPr wrap="none">
            <a:spAutoFit/>
          </a:bodyPr>
          <a:lstStyle/>
          <a:p>
            <a:pPr>
              <a:spcBef>
                <a:spcPct val="50000"/>
              </a:spcBef>
            </a:pPr>
            <a:r>
              <a:rPr lang="en-US" sz="1600" i="1" cap="small" dirty="0">
                <a:solidFill>
                  <a:srgbClr val="FF99CC"/>
                </a:solidFill>
                <a:effectLst>
                  <a:outerShdw blurRad="38100" dist="38100" dir="2700000" algn="tl">
                    <a:srgbClr val="000000"/>
                  </a:outerShdw>
                </a:effectLst>
                <a:latin typeface="Arial" charset="0"/>
              </a:rPr>
              <a:t>treats</a:t>
            </a:r>
          </a:p>
        </p:txBody>
      </p:sp>
      <p:sp>
        <p:nvSpPr>
          <p:cNvPr id="1746948" name="Rectangle 4"/>
          <p:cNvSpPr>
            <a:spLocks noChangeArrowheads="1"/>
          </p:cNvSpPr>
          <p:nvPr/>
        </p:nvSpPr>
        <p:spPr bwMode="auto">
          <a:xfrm>
            <a:off x="2209800" y="4419600"/>
            <a:ext cx="1566863" cy="346075"/>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a:solidFill>
                  <a:srgbClr val="000000"/>
                </a:solidFill>
                <a:effectLst>
                  <a:outerShdw blurRad="38100" dist="38100" dir="2700000" algn="tl">
                    <a:srgbClr val="FFFFFF"/>
                  </a:outerShdw>
                </a:effectLst>
                <a:latin typeface="Arial" charset="0"/>
              </a:rPr>
              <a:t>CDKN1A gene</a:t>
            </a:r>
          </a:p>
        </p:txBody>
      </p:sp>
      <p:sp>
        <p:nvSpPr>
          <p:cNvPr id="1746949" name="Text Box 5"/>
          <p:cNvSpPr txBox="1">
            <a:spLocks noChangeArrowheads="1"/>
          </p:cNvSpPr>
          <p:nvPr/>
        </p:nvSpPr>
        <p:spPr bwMode="auto">
          <a:xfrm>
            <a:off x="3647538" y="4005064"/>
            <a:ext cx="1762662" cy="338554"/>
          </a:xfrm>
          <a:prstGeom prst="rect">
            <a:avLst/>
          </a:prstGeom>
          <a:noFill/>
          <a:ln w="9525">
            <a:noFill/>
            <a:miter lim="800000"/>
            <a:headEnd/>
            <a:tailEnd/>
          </a:ln>
          <a:effectLst/>
        </p:spPr>
        <p:txBody>
          <a:bodyPr wrap="none">
            <a:spAutoFit/>
          </a:bodyPr>
          <a:lstStyle/>
          <a:p>
            <a:pPr>
              <a:spcBef>
                <a:spcPct val="50000"/>
              </a:spcBef>
            </a:pPr>
            <a:r>
              <a:rPr lang="en-US" sz="1600" i="1" cap="small" dirty="0">
                <a:solidFill>
                  <a:srgbClr val="FF99CC"/>
                </a:solidFill>
                <a:effectLst>
                  <a:outerShdw blurRad="38100" dist="38100" dir="2700000" algn="tl">
                    <a:srgbClr val="000000"/>
                  </a:outerShdw>
                </a:effectLst>
                <a:latin typeface="Arial" charset="0"/>
              </a:rPr>
              <a:t>associated_with</a:t>
            </a:r>
          </a:p>
        </p:txBody>
      </p:sp>
      <p:sp>
        <p:nvSpPr>
          <p:cNvPr id="1746950" name="Rectangle 6"/>
          <p:cNvSpPr>
            <a:spLocks noChangeArrowheads="1"/>
          </p:cNvSpPr>
          <p:nvPr/>
        </p:nvSpPr>
        <p:spPr bwMode="auto">
          <a:xfrm>
            <a:off x="5867400" y="2133600"/>
            <a:ext cx="2284413" cy="346075"/>
          </a:xfrm>
          <a:prstGeom prst="rect">
            <a:avLst/>
          </a:prstGeom>
          <a:solidFill>
            <a:srgbClr val="FFFF99"/>
          </a:solidFill>
          <a:ln w="9525">
            <a:solidFill>
              <a:srgbClr val="000000"/>
            </a:solidFill>
            <a:miter lim="800000"/>
            <a:headEnd/>
            <a:tailEnd/>
          </a:ln>
          <a:effectLst/>
        </p:spPr>
        <p:txBody>
          <a:bodyPr anchor="ctr">
            <a:spAutoFit/>
          </a:bodyPr>
          <a:lstStyle/>
          <a:p>
            <a:r>
              <a:rPr lang="en-US" sz="1600" b="1" dirty="0">
                <a:solidFill>
                  <a:srgbClr val="000000"/>
                </a:solidFill>
                <a:effectLst>
                  <a:outerShdw blurRad="38100" dist="38100" dir="2700000" algn="tl">
                    <a:srgbClr val="FFFFFF"/>
                  </a:outerShdw>
                </a:effectLst>
                <a:latin typeface="Arial" charset="0"/>
              </a:rPr>
              <a:t>Aromatase Inhibitors </a:t>
            </a:r>
          </a:p>
        </p:txBody>
      </p:sp>
      <p:cxnSp>
        <p:nvCxnSpPr>
          <p:cNvPr id="1746952" name="AutoShape 8"/>
          <p:cNvCxnSpPr>
            <a:cxnSpLocks noChangeShapeType="1"/>
            <a:stCxn id="1746948" idx="2"/>
          </p:cNvCxnSpPr>
          <p:nvPr/>
        </p:nvCxnSpPr>
        <p:spPr bwMode="auto">
          <a:xfrm>
            <a:off x="2993232" y="4765675"/>
            <a:ext cx="714672" cy="571537"/>
          </a:xfrm>
          <a:prstGeom prst="straightConnector1">
            <a:avLst/>
          </a:prstGeom>
          <a:noFill/>
          <a:ln w="38100">
            <a:solidFill>
              <a:srgbClr val="FF99CC"/>
            </a:solidFill>
            <a:round/>
            <a:headEnd/>
            <a:tailEnd type="stealth" w="lg" len="med"/>
          </a:ln>
          <a:effectLst/>
        </p:spPr>
      </p:cxnSp>
      <p:sp>
        <p:nvSpPr>
          <p:cNvPr id="1746953" name="Text Box 9"/>
          <p:cNvSpPr txBox="1">
            <a:spLocks noChangeArrowheads="1"/>
          </p:cNvSpPr>
          <p:nvPr/>
        </p:nvSpPr>
        <p:spPr bwMode="auto">
          <a:xfrm>
            <a:off x="1981200" y="5105400"/>
            <a:ext cx="1201611" cy="338554"/>
          </a:xfrm>
          <a:prstGeom prst="rect">
            <a:avLst/>
          </a:prstGeom>
          <a:noFill/>
          <a:ln w="9525">
            <a:noFill/>
            <a:miter lim="800000"/>
            <a:headEnd/>
            <a:tailEnd/>
          </a:ln>
          <a:effectLst/>
        </p:spPr>
        <p:txBody>
          <a:bodyPr wrap="none">
            <a:spAutoFit/>
          </a:bodyPr>
          <a:lstStyle/>
          <a:p>
            <a:pPr>
              <a:spcBef>
                <a:spcPct val="50000"/>
              </a:spcBef>
            </a:pPr>
            <a:r>
              <a:rPr lang="en-US" sz="1600" i="1" cap="small" dirty="0">
                <a:solidFill>
                  <a:srgbClr val="FF99CC"/>
                </a:solidFill>
                <a:effectLst>
                  <a:outerShdw blurRad="38100" dist="38100" dir="2700000" algn="tl">
                    <a:srgbClr val="000000"/>
                  </a:outerShdw>
                </a:effectLst>
                <a:latin typeface="Arial" charset="0"/>
              </a:rPr>
              <a:t>stimulates</a:t>
            </a:r>
          </a:p>
        </p:txBody>
      </p:sp>
      <p:cxnSp>
        <p:nvCxnSpPr>
          <p:cNvPr id="1746954" name="AutoShape 10"/>
          <p:cNvCxnSpPr>
            <a:cxnSpLocks noChangeShapeType="1"/>
          </p:cNvCxnSpPr>
          <p:nvPr/>
        </p:nvCxnSpPr>
        <p:spPr bwMode="auto">
          <a:xfrm flipV="1">
            <a:off x="3419872" y="3789040"/>
            <a:ext cx="514599" cy="630560"/>
          </a:xfrm>
          <a:prstGeom prst="straightConnector1">
            <a:avLst/>
          </a:prstGeom>
          <a:noFill/>
          <a:ln w="38100">
            <a:solidFill>
              <a:srgbClr val="FF99CC"/>
            </a:solidFill>
            <a:round/>
            <a:headEnd/>
            <a:tailEnd type="stealth" w="lg" len="med"/>
          </a:ln>
          <a:effectLst/>
        </p:spPr>
      </p:cxnSp>
      <p:cxnSp>
        <p:nvCxnSpPr>
          <p:cNvPr id="1746955" name="AutoShape 11"/>
          <p:cNvCxnSpPr>
            <a:cxnSpLocks noChangeShapeType="1"/>
            <a:stCxn id="1746950" idx="1"/>
          </p:cNvCxnSpPr>
          <p:nvPr/>
        </p:nvCxnSpPr>
        <p:spPr bwMode="auto">
          <a:xfrm flipH="1">
            <a:off x="4427984" y="2306638"/>
            <a:ext cx="1439416" cy="978346"/>
          </a:xfrm>
          <a:prstGeom prst="straightConnector1">
            <a:avLst/>
          </a:prstGeom>
          <a:noFill/>
          <a:ln w="38100">
            <a:solidFill>
              <a:srgbClr val="FF99CC"/>
            </a:solidFill>
            <a:round/>
            <a:headEnd/>
            <a:tailEnd type="stealth" w="lg" len="med"/>
          </a:ln>
          <a:effectLst/>
        </p:spPr>
      </p:cxnSp>
      <p:sp>
        <p:nvSpPr>
          <p:cNvPr id="1746946" name="Rectangle 2"/>
          <p:cNvSpPr>
            <a:spLocks noGrp="1" noChangeArrowheads="1"/>
          </p:cNvSpPr>
          <p:nvPr>
            <p:ph type="title"/>
          </p:nvPr>
        </p:nvSpPr>
        <p:spPr>
          <a:xfrm>
            <a:off x="457200" y="160048"/>
            <a:ext cx="8229600" cy="1252728"/>
          </a:xfrm>
        </p:spPr>
        <p:txBody>
          <a:bodyPr/>
          <a:lstStyle/>
          <a:p>
            <a:r>
              <a:rPr lang="en-US" dirty="0" smtClean="0"/>
              <a:t>SemMed: </a:t>
            </a:r>
            <a:r>
              <a:rPr lang="en-US" dirty="0" smtClean="0">
                <a:solidFill>
                  <a:srgbClr val="75BAFF"/>
                </a:solidFill>
                <a:effectLst>
                  <a:outerShdw blurRad="38100" dist="38100" dir="2700000" algn="tl">
                    <a:srgbClr val="000000">
                      <a:alpha val="43137"/>
                    </a:srgbClr>
                  </a:outerShdw>
                </a:effectLst>
              </a:rPr>
              <a:t>Visualization</a:t>
            </a:r>
            <a:endParaRPr lang="en-US" dirty="0">
              <a:solidFill>
                <a:srgbClr val="75BAFF"/>
              </a:solidFill>
              <a:effectLst>
                <a:outerShdw blurRad="38100" dist="38100" dir="2700000" algn="tl">
                  <a:srgbClr val="000000">
                    <a:alpha val="43137"/>
                  </a:srgbClr>
                </a:outerShdw>
              </a:effectLst>
            </a:endParaRPr>
          </a:p>
        </p:txBody>
      </p:sp>
      <p:sp>
        <p:nvSpPr>
          <p:cNvPr id="1746956" name="Rectangle 12"/>
          <p:cNvSpPr>
            <a:spLocks noChangeArrowheads="1"/>
          </p:cNvSpPr>
          <p:nvPr/>
        </p:nvSpPr>
        <p:spPr bwMode="auto">
          <a:xfrm>
            <a:off x="0" y="1447800"/>
            <a:ext cx="9144000" cy="4419600"/>
          </a:xfrm>
          <a:prstGeom prst="rect">
            <a:avLst/>
          </a:prstGeom>
          <a:solidFill>
            <a:srgbClr val="004C72">
              <a:alpha val="70000"/>
            </a:srgbClr>
          </a:solidFill>
          <a:ln w="9525">
            <a:noFill/>
            <a:miter lim="800000"/>
            <a:headEnd/>
            <a:tailEnd/>
          </a:ln>
          <a:effectLst/>
        </p:spPr>
        <p:txBody>
          <a:bodyPr wrap="none" anchor="ctr"/>
          <a:lstStyle/>
          <a:p>
            <a:endParaRPr lang="en-US">
              <a:solidFill>
                <a:prstClr val="black"/>
              </a:solidFill>
            </a:endParaRPr>
          </a:p>
        </p:txBody>
      </p:sp>
      <p:grpSp>
        <p:nvGrpSpPr>
          <p:cNvPr id="2" name="Group 13"/>
          <p:cNvGrpSpPr>
            <a:grpSpLocks/>
          </p:cNvGrpSpPr>
          <p:nvPr/>
        </p:nvGrpSpPr>
        <p:grpSpPr bwMode="auto">
          <a:xfrm>
            <a:off x="685800" y="2590801"/>
            <a:ext cx="4202113" cy="1103313"/>
            <a:chOff x="432" y="1632"/>
            <a:chExt cx="2647" cy="695"/>
          </a:xfrm>
        </p:grpSpPr>
        <p:sp>
          <p:nvSpPr>
            <p:cNvPr id="1746958" name="Rectangle 14"/>
            <p:cNvSpPr>
              <a:spLocks noChangeArrowheads="1"/>
            </p:cNvSpPr>
            <p:nvPr/>
          </p:nvSpPr>
          <p:spPr bwMode="auto">
            <a:xfrm>
              <a:off x="432" y="1632"/>
              <a:ext cx="762" cy="218"/>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a:solidFill>
                    <a:srgbClr val="000000"/>
                  </a:solidFill>
                  <a:effectLst>
                    <a:outerShdw blurRad="38100" dist="38100" dir="2700000" algn="tl">
                      <a:srgbClr val="FFFFFF"/>
                    </a:outerShdw>
                  </a:effectLst>
                  <a:latin typeface="Arial" charset="0"/>
                </a:rPr>
                <a:t>Tamoxifen</a:t>
              </a:r>
            </a:p>
          </p:txBody>
        </p:sp>
        <p:cxnSp>
          <p:nvCxnSpPr>
            <p:cNvPr id="1746959" name="AutoShape 15"/>
            <p:cNvCxnSpPr>
              <a:cxnSpLocks noChangeShapeType="1"/>
              <a:stCxn id="1746958" idx="3"/>
              <a:endCxn id="1746960" idx="1"/>
            </p:cNvCxnSpPr>
            <p:nvPr/>
          </p:nvCxnSpPr>
          <p:spPr bwMode="auto">
            <a:xfrm>
              <a:off x="1194" y="1741"/>
              <a:ext cx="684" cy="480"/>
            </a:xfrm>
            <a:prstGeom prst="straightConnector1">
              <a:avLst/>
            </a:prstGeom>
            <a:noFill/>
            <a:ln w="38100">
              <a:solidFill>
                <a:srgbClr val="FF99CC"/>
              </a:solidFill>
              <a:round/>
              <a:headEnd/>
              <a:tailEnd type="stealth" w="lg" len="med"/>
            </a:ln>
            <a:effectLst/>
          </p:spPr>
        </p:cxnSp>
        <p:sp>
          <p:nvSpPr>
            <p:cNvPr id="1746960" name="Rectangle 16"/>
            <p:cNvSpPr>
              <a:spLocks noChangeArrowheads="1"/>
            </p:cNvSpPr>
            <p:nvPr/>
          </p:nvSpPr>
          <p:spPr bwMode="auto">
            <a:xfrm>
              <a:off x="1878" y="2114"/>
              <a:ext cx="1201" cy="213"/>
            </a:xfrm>
            <a:prstGeom prst="rect">
              <a:avLst/>
            </a:prstGeom>
            <a:solidFill>
              <a:srgbClr val="FFFF99"/>
            </a:solidFill>
            <a:ln w="9525">
              <a:solidFill>
                <a:srgbClr val="000000"/>
              </a:solidFill>
              <a:miter lim="800000"/>
              <a:headEnd/>
              <a:tailEnd/>
            </a:ln>
            <a:effectLst>
              <a:outerShdw dist="35921" dir="2700000" algn="ctr" rotWithShape="0">
                <a:schemeClr val="bg2"/>
              </a:outerShdw>
            </a:effectLst>
          </p:spPr>
          <p:txBody>
            <a:bodyPr wrap="none" anchor="ctr">
              <a:spAutoFit/>
            </a:bodyPr>
            <a:lstStyle/>
            <a:p>
              <a:r>
                <a:rPr lang="en-US" sz="1600" b="1" dirty="0" smtClean="0">
                  <a:solidFill>
                    <a:srgbClr val="000000"/>
                  </a:solidFill>
                  <a:effectLst>
                    <a:outerShdw blurRad="38100" dist="38100" dir="2700000" algn="tl">
                      <a:srgbClr val="FFFFFF"/>
                    </a:outerShdw>
                  </a:effectLst>
                  <a:latin typeface="Arial" charset="0"/>
                </a:rPr>
                <a:t>Breast carcinoma</a:t>
              </a:r>
              <a:endParaRPr lang="en-US" sz="1600" b="1" dirty="0">
                <a:solidFill>
                  <a:srgbClr val="000000"/>
                </a:solidFill>
                <a:effectLst>
                  <a:outerShdw blurRad="38100" dist="38100" dir="2700000" algn="tl">
                    <a:srgbClr val="FFFFFF"/>
                  </a:outerShdw>
                </a:effectLst>
                <a:latin typeface="Arial" charset="0"/>
              </a:endParaRPr>
            </a:p>
          </p:txBody>
        </p:sp>
        <p:sp>
          <p:nvSpPr>
            <p:cNvPr id="1746961" name="Text Box 17"/>
            <p:cNvSpPr txBox="1">
              <a:spLocks noChangeArrowheads="1"/>
            </p:cNvSpPr>
            <p:nvPr/>
          </p:nvSpPr>
          <p:spPr bwMode="auto">
            <a:xfrm>
              <a:off x="1488" y="1704"/>
              <a:ext cx="517" cy="213"/>
            </a:xfrm>
            <a:prstGeom prst="rect">
              <a:avLst/>
            </a:prstGeom>
            <a:noFill/>
            <a:ln w="9525">
              <a:noFill/>
              <a:miter lim="800000"/>
              <a:headEnd/>
              <a:tailEnd/>
            </a:ln>
            <a:effectLst/>
          </p:spPr>
          <p:txBody>
            <a:bodyPr wrap="none">
              <a:spAutoFit/>
            </a:bodyPr>
            <a:lstStyle/>
            <a:p>
              <a:pPr>
                <a:spcBef>
                  <a:spcPct val="50000"/>
                </a:spcBef>
              </a:pPr>
              <a:r>
                <a:rPr lang="en-US" sz="1600" i="1" cap="small" dirty="0">
                  <a:solidFill>
                    <a:srgbClr val="FF99CC"/>
                  </a:solidFill>
                  <a:effectLst>
                    <a:outerShdw blurRad="38100" dist="38100" dir="2700000" algn="tl">
                      <a:srgbClr val="000000"/>
                    </a:outerShdw>
                  </a:effectLst>
                  <a:latin typeface="Arial" charset="0"/>
                </a:rPr>
                <a:t>treats</a:t>
              </a:r>
            </a:p>
          </p:txBody>
        </p:sp>
      </p:grpSp>
    </p:spTree>
    <p:extLst>
      <p:ext uri="{BB962C8B-B14F-4D97-AF65-F5344CB8AC3E}">
        <p14:creationId xmlns:p14="http://schemas.microsoft.com/office/powerpoint/2010/main" val="4178274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46956"/>
                                        </p:tgtEl>
                                        <p:attrNameLst>
                                          <p:attrName>style.visibility</p:attrName>
                                        </p:attrNameLst>
                                      </p:cBhvr>
                                      <p:to>
                                        <p:strVal val="visible"/>
                                      </p:to>
                                    </p:set>
                                    <p:animEffect transition="in" filter="dissolve">
                                      <p:cBhvr>
                                        <p:cTn id="7" dur="500"/>
                                        <p:tgtEl>
                                          <p:spTgt spid="17469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695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7970" name="Rectangle 2"/>
          <p:cNvSpPr>
            <a:spLocks noGrp="1" noChangeArrowheads="1"/>
          </p:cNvSpPr>
          <p:nvPr>
            <p:ph type="title"/>
          </p:nvPr>
        </p:nvSpPr>
        <p:spPr>
          <a:xfrm>
            <a:off x="457200" y="160048"/>
            <a:ext cx="8229600" cy="1252728"/>
          </a:xfrm>
        </p:spPr>
        <p:txBody>
          <a:bodyPr/>
          <a:lstStyle/>
          <a:p>
            <a:r>
              <a:rPr lang="en-US" dirty="0" smtClean="0">
                <a:effectLst>
                  <a:outerShdw blurRad="38100" dist="38100" dir="2700000" algn="tl">
                    <a:srgbClr val="000000">
                      <a:alpha val="43137"/>
                    </a:srgbClr>
                  </a:outerShdw>
                </a:effectLst>
              </a:rPr>
              <a:t>SemMed: </a:t>
            </a:r>
            <a:r>
              <a:rPr lang="en-US" dirty="0" smtClean="0">
                <a:solidFill>
                  <a:srgbClr val="75BAFF"/>
                </a:solidFill>
                <a:effectLst>
                  <a:outerShdw blurRad="38100" dist="38100" dir="2700000" algn="tl">
                    <a:srgbClr val="000000">
                      <a:alpha val="43137"/>
                    </a:srgbClr>
                  </a:outerShdw>
                </a:effectLst>
              </a:rPr>
              <a:t>Link </a:t>
            </a:r>
            <a:r>
              <a:rPr lang="en-US" dirty="0">
                <a:solidFill>
                  <a:srgbClr val="75BAFF"/>
                </a:solidFill>
                <a:effectLst>
                  <a:outerShdw blurRad="38100" dist="38100" dir="2700000" algn="tl">
                    <a:srgbClr val="000000">
                      <a:alpha val="43137"/>
                    </a:srgbClr>
                  </a:outerShdw>
                </a:effectLst>
              </a:rPr>
              <a:t>to t</a:t>
            </a:r>
            <a:r>
              <a:rPr lang="en-US" dirty="0" smtClean="0">
                <a:solidFill>
                  <a:srgbClr val="75BAFF"/>
                </a:solidFill>
                <a:effectLst>
                  <a:outerShdw blurRad="38100" dist="38100" dir="2700000" algn="tl">
                    <a:srgbClr val="000000">
                      <a:alpha val="43137"/>
                    </a:srgbClr>
                  </a:outerShdw>
                </a:effectLst>
              </a:rPr>
              <a:t>ext</a:t>
            </a:r>
            <a:endParaRPr lang="en-US" dirty="0">
              <a:solidFill>
                <a:srgbClr val="75BAFF"/>
              </a:solidFill>
              <a:effectLst>
                <a:outerShdw blurRad="38100" dist="38100" dir="2700000" algn="tl">
                  <a:srgbClr val="000000">
                    <a:alpha val="43137"/>
                  </a:srgbClr>
                </a:outerShdw>
              </a:effectLst>
            </a:endParaRPr>
          </a:p>
        </p:txBody>
      </p:sp>
      <p:grpSp>
        <p:nvGrpSpPr>
          <p:cNvPr id="2" name="Group 3"/>
          <p:cNvGrpSpPr>
            <a:grpSpLocks/>
          </p:cNvGrpSpPr>
          <p:nvPr/>
        </p:nvGrpSpPr>
        <p:grpSpPr bwMode="auto">
          <a:xfrm>
            <a:off x="5791200" y="4572000"/>
            <a:ext cx="990600" cy="1371600"/>
            <a:chOff x="1056" y="1920"/>
            <a:chExt cx="624" cy="864"/>
          </a:xfrm>
        </p:grpSpPr>
        <p:sp>
          <p:nvSpPr>
            <p:cNvPr id="1747972" name="Rectangle 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7973" name="Line 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7974" name="Line 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7975" name="Line 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7976" name="Line 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7977" name="Line 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7978" name="Line 1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7979" name="Line 1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3" name="Group 12"/>
          <p:cNvGrpSpPr>
            <a:grpSpLocks/>
          </p:cNvGrpSpPr>
          <p:nvPr/>
        </p:nvGrpSpPr>
        <p:grpSpPr bwMode="auto">
          <a:xfrm>
            <a:off x="5867400" y="4495800"/>
            <a:ext cx="990600" cy="1371600"/>
            <a:chOff x="1056" y="1920"/>
            <a:chExt cx="624" cy="864"/>
          </a:xfrm>
        </p:grpSpPr>
        <p:sp>
          <p:nvSpPr>
            <p:cNvPr id="1747981" name="Rectangle 1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7982" name="Line 1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7983" name="Line 1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7984" name="Line 1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7985" name="Line 1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7986" name="Line 1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7987" name="Line 1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7988" name="Line 2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4" name="Group 21"/>
          <p:cNvGrpSpPr>
            <a:grpSpLocks/>
          </p:cNvGrpSpPr>
          <p:nvPr/>
        </p:nvGrpSpPr>
        <p:grpSpPr bwMode="auto">
          <a:xfrm>
            <a:off x="5943600" y="4419600"/>
            <a:ext cx="990600" cy="1371600"/>
            <a:chOff x="1056" y="1920"/>
            <a:chExt cx="624" cy="864"/>
          </a:xfrm>
        </p:grpSpPr>
        <p:sp>
          <p:nvSpPr>
            <p:cNvPr id="1747990" name="Rectangle 2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7991" name="Line 2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7992" name="Line 2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7993" name="Line 2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7994" name="Line 2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7995" name="Line 2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7996" name="Line 2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7997" name="Line 2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5" name="Group 30"/>
          <p:cNvGrpSpPr>
            <a:grpSpLocks/>
          </p:cNvGrpSpPr>
          <p:nvPr/>
        </p:nvGrpSpPr>
        <p:grpSpPr bwMode="auto">
          <a:xfrm>
            <a:off x="6019800" y="4343400"/>
            <a:ext cx="990600" cy="1371600"/>
            <a:chOff x="1056" y="1920"/>
            <a:chExt cx="624" cy="864"/>
          </a:xfrm>
        </p:grpSpPr>
        <p:sp>
          <p:nvSpPr>
            <p:cNvPr id="1747999" name="Rectangle 3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000" name="Line 3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001" name="Line 3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002" name="Line 3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003" name="Line 3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004" name="Line 3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005" name="Line 3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006" name="Line 3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6" name="Group 39"/>
          <p:cNvGrpSpPr>
            <a:grpSpLocks/>
          </p:cNvGrpSpPr>
          <p:nvPr/>
        </p:nvGrpSpPr>
        <p:grpSpPr bwMode="auto">
          <a:xfrm>
            <a:off x="6096000" y="4267200"/>
            <a:ext cx="990600" cy="1371600"/>
            <a:chOff x="1056" y="1920"/>
            <a:chExt cx="624" cy="864"/>
          </a:xfrm>
        </p:grpSpPr>
        <p:sp>
          <p:nvSpPr>
            <p:cNvPr id="1748008" name="Rectangle 4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009" name="Line 4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010" name="Line 4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011" name="Line 4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012" name="Line 4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013" name="Line 4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014" name="Line 4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015" name="Line 4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7" name="Group 48"/>
          <p:cNvGrpSpPr>
            <a:grpSpLocks/>
          </p:cNvGrpSpPr>
          <p:nvPr/>
        </p:nvGrpSpPr>
        <p:grpSpPr bwMode="auto">
          <a:xfrm>
            <a:off x="6172200" y="3886200"/>
            <a:ext cx="1295400" cy="1676400"/>
            <a:chOff x="2928" y="2352"/>
            <a:chExt cx="816" cy="1056"/>
          </a:xfrm>
        </p:grpSpPr>
        <p:grpSp>
          <p:nvGrpSpPr>
            <p:cNvPr id="8" name="Group 49"/>
            <p:cNvGrpSpPr>
              <a:grpSpLocks/>
            </p:cNvGrpSpPr>
            <p:nvPr/>
          </p:nvGrpSpPr>
          <p:grpSpPr bwMode="auto">
            <a:xfrm>
              <a:off x="2928" y="2544"/>
              <a:ext cx="624" cy="864"/>
              <a:chOff x="1056" y="1920"/>
              <a:chExt cx="624" cy="864"/>
            </a:xfrm>
          </p:grpSpPr>
          <p:sp>
            <p:nvSpPr>
              <p:cNvPr id="1748018" name="Rectangle 5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019" name="Line 5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020" name="Line 5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021" name="Line 5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022" name="Line 5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023" name="Line 5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024" name="Line 5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025" name="Line 5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9" name="Group 58"/>
            <p:cNvGrpSpPr>
              <a:grpSpLocks/>
            </p:cNvGrpSpPr>
            <p:nvPr/>
          </p:nvGrpSpPr>
          <p:grpSpPr bwMode="auto">
            <a:xfrm>
              <a:off x="2976" y="2496"/>
              <a:ext cx="624" cy="864"/>
              <a:chOff x="1056" y="1920"/>
              <a:chExt cx="624" cy="864"/>
            </a:xfrm>
          </p:grpSpPr>
          <p:sp>
            <p:nvSpPr>
              <p:cNvPr id="1748027" name="Rectangle 5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028" name="Line 6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029" name="Line 6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030" name="Line 6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031" name="Line 6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032" name="Line 6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033" name="Line 6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034" name="Line 6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0" name="Group 67"/>
            <p:cNvGrpSpPr>
              <a:grpSpLocks/>
            </p:cNvGrpSpPr>
            <p:nvPr/>
          </p:nvGrpSpPr>
          <p:grpSpPr bwMode="auto">
            <a:xfrm>
              <a:off x="3024" y="2448"/>
              <a:ext cx="624" cy="864"/>
              <a:chOff x="1056" y="1920"/>
              <a:chExt cx="624" cy="864"/>
            </a:xfrm>
          </p:grpSpPr>
          <p:sp>
            <p:nvSpPr>
              <p:cNvPr id="1748036" name="Rectangle 6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037" name="Line 6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038" name="Line 7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039" name="Line 7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040" name="Line 7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041" name="Line 7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042" name="Line 7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043" name="Line 7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1" name="Group 76"/>
            <p:cNvGrpSpPr>
              <a:grpSpLocks/>
            </p:cNvGrpSpPr>
            <p:nvPr/>
          </p:nvGrpSpPr>
          <p:grpSpPr bwMode="auto">
            <a:xfrm>
              <a:off x="3072" y="2400"/>
              <a:ext cx="624" cy="864"/>
              <a:chOff x="1056" y="1920"/>
              <a:chExt cx="624" cy="864"/>
            </a:xfrm>
          </p:grpSpPr>
          <p:sp>
            <p:nvSpPr>
              <p:cNvPr id="1748045" name="Rectangle 7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046" name="Line 7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047" name="Line 7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048" name="Line 8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049" name="Line 8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050" name="Line 8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051" name="Line 8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052" name="Line 8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2" name="Group 85"/>
            <p:cNvGrpSpPr>
              <a:grpSpLocks/>
            </p:cNvGrpSpPr>
            <p:nvPr/>
          </p:nvGrpSpPr>
          <p:grpSpPr bwMode="auto">
            <a:xfrm>
              <a:off x="3120" y="2352"/>
              <a:ext cx="624" cy="864"/>
              <a:chOff x="1056" y="1920"/>
              <a:chExt cx="624" cy="864"/>
            </a:xfrm>
          </p:grpSpPr>
          <p:sp>
            <p:nvSpPr>
              <p:cNvPr id="1748054" name="Rectangle 8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055" name="Line 8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056" name="Line 8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057" name="Line 8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058" name="Line 9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059" name="Line 9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060" name="Line 9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061" name="Line 9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3" name="Group 94"/>
          <p:cNvGrpSpPr>
            <a:grpSpLocks/>
          </p:cNvGrpSpPr>
          <p:nvPr/>
        </p:nvGrpSpPr>
        <p:grpSpPr bwMode="auto">
          <a:xfrm>
            <a:off x="6553200" y="3505200"/>
            <a:ext cx="1295400" cy="1676400"/>
            <a:chOff x="2928" y="2352"/>
            <a:chExt cx="816" cy="1056"/>
          </a:xfrm>
        </p:grpSpPr>
        <p:grpSp>
          <p:nvGrpSpPr>
            <p:cNvPr id="14" name="Group 95"/>
            <p:cNvGrpSpPr>
              <a:grpSpLocks/>
            </p:cNvGrpSpPr>
            <p:nvPr/>
          </p:nvGrpSpPr>
          <p:grpSpPr bwMode="auto">
            <a:xfrm>
              <a:off x="2928" y="2544"/>
              <a:ext cx="624" cy="864"/>
              <a:chOff x="1056" y="1920"/>
              <a:chExt cx="624" cy="864"/>
            </a:xfrm>
          </p:grpSpPr>
          <p:sp>
            <p:nvSpPr>
              <p:cNvPr id="1748064" name="Rectangle 9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065" name="Line 9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066" name="Line 9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067" name="Line 9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068" name="Line 10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069" name="Line 10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070" name="Line 10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071" name="Line 10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5" name="Group 104"/>
            <p:cNvGrpSpPr>
              <a:grpSpLocks/>
            </p:cNvGrpSpPr>
            <p:nvPr/>
          </p:nvGrpSpPr>
          <p:grpSpPr bwMode="auto">
            <a:xfrm>
              <a:off x="2976" y="2496"/>
              <a:ext cx="624" cy="864"/>
              <a:chOff x="1056" y="1920"/>
              <a:chExt cx="624" cy="864"/>
            </a:xfrm>
          </p:grpSpPr>
          <p:sp>
            <p:nvSpPr>
              <p:cNvPr id="1748073" name="Rectangle 10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074" name="Line 10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075" name="Line 10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076" name="Line 10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077" name="Line 10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078" name="Line 11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079" name="Line 11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080" name="Line 11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6" name="Group 113"/>
            <p:cNvGrpSpPr>
              <a:grpSpLocks/>
            </p:cNvGrpSpPr>
            <p:nvPr/>
          </p:nvGrpSpPr>
          <p:grpSpPr bwMode="auto">
            <a:xfrm>
              <a:off x="3024" y="2448"/>
              <a:ext cx="624" cy="864"/>
              <a:chOff x="1056" y="1920"/>
              <a:chExt cx="624" cy="864"/>
            </a:xfrm>
          </p:grpSpPr>
          <p:sp>
            <p:nvSpPr>
              <p:cNvPr id="1748082" name="Rectangle 11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083" name="Line 11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084" name="Line 11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085" name="Line 11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086" name="Line 11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087" name="Line 11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088" name="Line 12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089" name="Line 12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 name="Group 122"/>
            <p:cNvGrpSpPr>
              <a:grpSpLocks/>
            </p:cNvGrpSpPr>
            <p:nvPr/>
          </p:nvGrpSpPr>
          <p:grpSpPr bwMode="auto">
            <a:xfrm>
              <a:off x="3072" y="2400"/>
              <a:ext cx="624" cy="864"/>
              <a:chOff x="1056" y="1920"/>
              <a:chExt cx="624" cy="864"/>
            </a:xfrm>
          </p:grpSpPr>
          <p:sp>
            <p:nvSpPr>
              <p:cNvPr id="1748091" name="Rectangle 12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092" name="Line 12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093" name="Line 12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094" name="Line 12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095" name="Line 12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096" name="Line 12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097" name="Line 12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098" name="Line 13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8" name="Group 131"/>
            <p:cNvGrpSpPr>
              <a:grpSpLocks/>
            </p:cNvGrpSpPr>
            <p:nvPr/>
          </p:nvGrpSpPr>
          <p:grpSpPr bwMode="auto">
            <a:xfrm>
              <a:off x="3120" y="2352"/>
              <a:ext cx="624" cy="864"/>
              <a:chOff x="1056" y="1920"/>
              <a:chExt cx="624" cy="864"/>
            </a:xfrm>
          </p:grpSpPr>
          <p:sp>
            <p:nvSpPr>
              <p:cNvPr id="1748100" name="Rectangle 13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101" name="Line 13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102" name="Line 13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103" name="Line 13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104" name="Line 13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105" name="Line 13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106" name="Line 13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107" name="Line 13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9" name="Group 140"/>
          <p:cNvGrpSpPr>
            <a:grpSpLocks/>
          </p:cNvGrpSpPr>
          <p:nvPr/>
        </p:nvGrpSpPr>
        <p:grpSpPr bwMode="auto">
          <a:xfrm>
            <a:off x="6934200" y="3124200"/>
            <a:ext cx="1295400" cy="1676400"/>
            <a:chOff x="2928" y="2352"/>
            <a:chExt cx="816" cy="1056"/>
          </a:xfrm>
        </p:grpSpPr>
        <p:grpSp>
          <p:nvGrpSpPr>
            <p:cNvPr id="20" name="Group 141"/>
            <p:cNvGrpSpPr>
              <a:grpSpLocks/>
            </p:cNvGrpSpPr>
            <p:nvPr/>
          </p:nvGrpSpPr>
          <p:grpSpPr bwMode="auto">
            <a:xfrm>
              <a:off x="2928" y="2544"/>
              <a:ext cx="624" cy="864"/>
              <a:chOff x="1056" y="1920"/>
              <a:chExt cx="624" cy="864"/>
            </a:xfrm>
          </p:grpSpPr>
          <p:sp>
            <p:nvSpPr>
              <p:cNvPr id="1748110" name="Rectangle 14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111" name="Line 14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112" name="Line 14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113" name="Line 14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114" name="Line 14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115" name="Line 14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116" name="Line 14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117" name="Line 14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1" name="Group 150"/>
            <p:cNvGrpSpPr>
              <a:grpSpLocks/>
            </p:cNvGrpSpPr>
            <p:nvPr/>
          </p:nvGrpSpPr>
          <p:grpSpPr bwMode="auto">
            <a:xfrm>
              <a:off x="2976" y="2496"/>
              <a:ext cx="624" cy="864"/>
              <a:chOff x="1056" y="1920"/>
              <a:chExt cx="624" cy="864"/>
            </a:xfrm>
          </p:grpSpPr>
          <p:sp>
            <p:nvSpPr>
              <p:cNvPr id="1748119" name="Rectangle 15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120" name="Line 15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121" name="Line 15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122" name="Line 15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123" name="Line 15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124" name="Line 15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125" name="Line 15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126" name="Line 15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2" name="Group 159"/>
            <p:cNvGrpSpPr>
              <a:grpSpLocks/>
            </p:cNvGrpSpPr>
            <p:nvPr/>
          </p:nvGrpSpPr>
          <p:grpSpPr bwMode="auto">
            <a:xfrm>
              <a:off x="3024" y="2448"/>
              <a:ext cx="624" cy="864"/>
              <a:chOff x="1056" y="1920"/>
              <a:chExt cx="624" cy="864"/>
            </a:xfrm>
          </p:grpSpPr>
          <p:sp>
            <p:nvSpPr>
              <p:cNvPr id="1748128" name="Rectangle 16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129" name="Line 16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130" name="Line 16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131" name="Line 16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132" name="Line 16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133" name="Line 16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134" name="Line 16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135" name="Line 16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3" name="Group 168"/>
            <p:cNvGrpSpPr>
              <a:grpSpLocks/>
            </p:cNvGrpSpPr>
            <p:nvPr/>
          </p:nvGrpSpPr>
          <p:grpSpPr bwMode="auto">
            <a:xfrm>
              <a:off x="3072" y="2400"/>
              <a:ext cx="624" cy="864"/>
              <a:chOff x="1056" y="1920"/>
              <a:chExt cx="624" cy="864"/>
            </a:xfrm>
          </p:grpSpPr>
          <p:sp>
            <p:nvSpPr>
              <p:cNvPr id="1748137" name="Rectangle 16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138" name="Line 17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139" name="Line 17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140" name="Line 17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141" name="Line 17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142" name="Line 17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143" name="Line 17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144" name="Line 17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4" name="Group 177"/>
            <p:cNvGrpSpPr>
              <a:grpSpLocks/>
            </p:cNvGrpSpPr>
            <p:nvPr/>
          </p:nvGrpSpPr>
          <p:grpSpPr bwMode="auto">
            <a:xfrm>
              <a:off x="3120" y="2352"/>
              <a:ext cx="624" cy="864"/>
              <a:chOff x="1056" y="1920"/>
              <a:chExt cx="624" cy="864"/>
            </a:xfrm>
          </p:grpSpPr>
          <p:sp>
            <p:nvSpPr>
              <p:cNvPr id="1748146" name="Rectangle 17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147" name="Line 17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148" name="Line 18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149" name="Line 18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150" name="Line 18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151" name="Line 18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152" name="Line 18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153" name="Line 18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25" name="Group 186"/>
          <p:cNvGrpSpPr>
            <a:grpSpLocks/>
          </p:cNvGrpSpPr>
          <p:nvPr/>
        </p:nvGrpSpPr>
        <p:grpSpPr bwMode="auto">
          <a:xfrm>
            <a:off x="7315200" y="2743200"/>
            <a:ext cx="1295400" cy="1676400"/>
            <a:chOff x="2928" y="2352"/>
            <a:chExt cx="816" cy="1056"/>
          </a:xfrm>
        </p:grpSpPr>
        <p:grpSp>
          <p:nvGrpSpPr>
            <p:cNvPr id="26" name="Group 187"/>
            <p:cNvGrpSpPr>
              <a:grpSpLocks/>
            </p:cNvGrpSpPr>
            <p:nvPr/>
          </p:nvGrpSpPr>
          <p:grpSpPr bwMode="auto">
            <a:xfrm>
              <a:off x="2928" y="2544"/>
              <a:ext cx="624" cy="864"/>
              <a:chOff x="1056" y="1920"/>
              <a:chExt cx="624" cy="864"/>
            </a:xfrm>
          </p:grpSpPr>
          <p:sp>
            <p:nvSpPr>
              <p:cNvPr id="1748156" name="Rectangle 18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157" name="Line 18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158" name="Line 19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159" name="Line 19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160" name="Line 19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161" name="Line 19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162" name="Line 19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163" name="Line 19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7" name="Group 196"/>
            <p:cNvGrpSpPr>
              <a:grpSpLocks/>
            </p:cNvGrpSpPr>
            <p:nvPr/>
          </p:nvGrpSpPr>
          <p:grpSpPr bwMode="auto">
            <a:xfrm>
              <a:off x="2976" y="2496"/>
              <a:ext cx="624" cy="864"/>
              <a:chOff x="1056" y="1920"/>
              <a:chExt cx="624" cy="864"/>
            </a:xfrm>
          </p:grpSpPr>
          <p:sp>
            <p:nvSpPr>
              <p:cNvPr id="1748165" name="Rectangle 19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166" name="Line 19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167" name="Line 19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168" name="Line 20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169" name="Line 20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170" name="Line 20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171" name="Line 20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172" name="Line 20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8" name="Group 205"/>
            <p:cNvGrpSpPr>
              <a:grpSpLocks/>
            </p:cNvGrpSpPr>
            <p:nvPr/>
          </p:nvGrpSpPr>
          <p:grpSpPr bwMode="auto">
            <a:xfrm>
              <a:off x="3024" y="2448"/>
              <a:ext cx="624" cy="864"/>
              <a:chOff x="1056" y="1920"/>
              <a:chExt cx="624" cy="864"/>
            </a:xfrm>
          </p:grpSpPr>
          <p:sp>
            <p:nvSpPr>
              <p:cNvPr id="1748174" name="Rectangle 20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175" name="Line 20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176" name="Line 20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177" name="Line 20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178" name="Line 21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179" name="Line 21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180" name="Line 21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181" name="Line 21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9" name="Group 214"/>
            <p:cNvGrpSpPr>
              <a:grpSpLocks/>
            </p:cNvGrpSpPr>
            <p:nvPr/>
          </p:nvGrpSpPr>
          <p:grpSpPr bwMode="auto">
            <a:xfrm>
              <a:off x="3072" y="2400"/>
              <a:ext cx="624" cy="864"/>
              <a:chOff x="1056" y="1920"/>
              <a:chExt cx="624" cy="864"/>
            </a:xfrm>
          </p:grpSpPr>
          <p:sp>
            <p:nvSpPr>
              <p:cNvPr id="1748183" name="Rectangle 21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184" name="Line 21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185" name="Line 21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186" name="Line 21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187" name="Line 21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188" name="Line 22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189" name="Line 22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190" name="Line 22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30" name="Group 223"/>
            <p:cNvGrpSpPr>
              <a:grpSpLocks/>
            </p:cNvGrpSpPr>
            <p:nvPr/>
          </p:nvGrpSpPr>
          <p:grpSpPr bwMode="auto">
            <a:xfrm>
              <a:off x="3120" y="2352"/>
              <a:ext cx="624" cy="864"/>
              <a:chOff x="1056" y="1920"/>
              <a:chExt cx="624" cy="864"/>
            </a:xfrm>
          </p:grpSpPr>
          <p:sp>
            <p:nvSpPr>
              <p:cNvPr id="1748192" name="Rectangle 22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193" name="Line 22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194" name="Line 22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195" name="Line 22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196" name="Line 22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197" name="Line 22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198" name="Line 23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199" name="Line 23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sp>
        <p:nvSpPr>
          <p:cNvPr id="1748200" name="Rectangle 232"/>
          <p:cNvSpPr>
            <a:spLocks noChangeArrowheads="1"/>
          </p:cNvSpPr>
          <p:nvPr/>
        </p:nvSpPr>
        <p:spPr bwMode="auto">
          <a:xfrm>
            <a:off x="7543800" y="5943600"/>
            <a:ext cx="228600" cy="228600"/>
          </a:xfrm>
          <a:prstGeom prst="rect">
            <a:avLst/>
          </a:prstGeom>
          <a:noFill/>
          <a:ln w="9525">
            <a:noFill/>
            <a:miter lim="800000"/>
            <a:headEnd/>
            <a:tailEnd/>
          </a:ln>
          <a:effectLst/>
        </p:spPr>
        <p:txBody>
          <a:bodyPr wrap="none" anchor="ctr"/>
          <a:lstStyle/>
          <a:p>
            <a:endParaRPr lang="en-US"/>
          </a:p>
        </p:txBody>
      </p:sp>
      <p:grpSp>
        <p:nvGrpSpPr>
          <p:cNvPr id="31" name="Group 233"/>
          <p:cNvGrpSpPr>
            <a:grpSpLocks/>
          </p:cNvGrpSpPr>
          <p:nvPr/>
        </p:nvGrpSpPr>
        <p:grpSpPr bwMode="auto">
          <a:xfrm>
            <a:off x="4724400" y="4267200"/>
            <a:ext cx="1295400" cy="1676400"/>
            <a:chOff x="2928" y="2352"/>
            <a:chExt cx="816" cy="1056"/>
          </a:xfrm>
        </p:grpSpPr>
        <p:grpSp>
          <p:nvGrpSpPr>
            <p:cNvPr id="1748900" name="Group 234"/>
            <p:cNvGrpSpPr>
              <a:grpSpLocks/>
            </p:cNvGrpSpPr>
            <p:nvPr/>
          </p:nvGrpSpPr>
          <p:grpSpPr bwMode="auto">
            <a:xfrm>
              <a:off x="2928" y="2544"/>
              <a:ext cx="624" cy="864"/>
              <a:chOff x="1056" y="1920"/>
              <a:chExt cx="624" cy="864"/>
            </a:xfrm>
          </p:grpSpPr>
          <p:sp>
            <p:nvSpPr>
              <p:cNvPr id="1748203" name="Rectangle 23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204" name="Line 23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205" name="Line 23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206" name="Line 23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207" name="Line 23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208" name="Line 24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209" name="Line 24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210" name="Line 24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909" name="Group 243"/>
            <p:cNvGrpSpPr>
              <a:grpSpLocks/>
            </p:cNvGrpSpPr>
            <p:nvPr/>
          </p:nvGrpSpPr>
          <p:grpSpPr bwMode="auto">
            <a:xfrm>
              <a:off x="2976" y="2496"/>
              <a:ext cx="624" cy="864"/>
              <a:chOff x="1056" y="1920"/>
              <a:chExt cx="624" cy="864"/>
            </a:xfrm>
          </p:grpSpPr>
          <p:sp>
            <p:nvSpPr>
              <p:cNvPr id="1748212" name="Rectangle 24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213" name="Line 24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214" name="Line 24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215" name="Line 24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216" name="Line 24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217" name="Line 24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218" name="Line 25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219" name="Line 25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918" name="Group 252"/>
            <p:cNvGrpSpPr>
              <a:grpSpLocks/>
            </p:cNvGrpSpPr>
            <p:nvPr/>
          </p:nvGrpSpPr>
          <p:grpSpPr bwMode="auto">
            <a:xfrm>
              <a:off x="3024" y="2448"/>
              <a:ext cx="624" cy="864"/>
              <a:chOff x="1056" y="1920"/>
              <a:chExt cx="624" cy="864"/>
            </a:xfrm>
          </p:grpSpPr>
          <p:sp>
            <p:nvSpPr>
              <p:cNvPr id="1748221" name="Rectangle 25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222" name="Line 25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223" name="Line 25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224" name="Line 25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225" name="Line 25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226" name="Line 25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227" name="Line 25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228" name="Line 26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927" name="Group 261"/>
            <p:cNvGrpSpPr>
              <a:grpSpLocks/>
            </p:cNvGrpSpPr>
            <p:nvPr/>
          </p:nvGrpSpPr>
          <p:grpSpPr bwMode="auto">
            <a:xfrm>
              <a:off x="3072" y="2400"/>
              <a:ext cx="624" cy="864"/>
              <a:chOff x="1056" y="1920"/>
              <a:chExt cx="624" cy="864"/>
            </a:xfrm>
          </p:grpSpPr>
          <p:sp>
            <p:nvSpPr>
              <p:cNvPr id="1748230" name="Rectangle 26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231" name="Line 26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232" name="Line 26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233" name="Line 26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234" name="Line 26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235" name="Line 26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236" name="Line 26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237" name="Line 26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936" name="Group 270"/>
            <p:cNvGrpSpPr>
              <a:grpSpLocks/>
            </p:cNvGrpSpPr>
            <p:nvPr/>
          </p:nvGrpSpPr>
          <p:grpSpPr bwMode="auto">
            <a:xfrm>
              <a:off x="3120" y="2352"/>
              <a:ext cx="624" cy="864"/>
              <a:chOff x="1056" y="1920"/>
              <a:chExt cx="624" cy="864"/>
            </a:xfrm>
          </p:grpSpPr>
          <p:sp>
            <p:nvSpPr>
              <p:cNvPr id="1748239" name="Rectangle 27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240" name="Line 27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241" name="Line 27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242" name="Line 27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243" name="Line 27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244" name="Line 27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245" name="Line 27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246" name="Line 27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48945" name="Group 279"/>
          <p:cNvGrpSpPr>
            <a:grpSpLocks/>
          </p:cNvGrpSpPr>
          <p:nvPr/>
        </p:nvGrpSpPr>
        <p:grpSpPr bwMode="auto">
          <a:xfrm>
            <a:off x="5105400" y="4191000"/>
            <a:ext cx="990600" cy="1371600"/>
            <a:chOff x="1056" y="1920"/>
            <a:chExt cx="624" cy="864"/>
          </a:xfrm>
        </p:grpSpPr>
        <p:sp>
          <p:nvSpPr>
            <p:cNvPr id="1748248" name="Rectangle 28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249" name="Line 28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250" name="Line 28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251" name="Line 28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252" name="Line 28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253" name="Line 28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254" name="Line 28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255" name="Line 28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954" name="Group 288"/>
          <p:cNvGrpSpPr>
            <a:grpSpLocks/>
          </p:cNvGrpSpPr>
          <p:nvPr/>
        </p:nvGrpSpPr>
        <p:grpSpPr bwMode="auto">
          <a:xfrm>
            <a:off x="5181600" y="4114800"/>
            <a:ext cx="990600" cy="1371600"/>
            <a:chOff x="1056" y="1920"/>
            <a:chExt cx="624" cy="864"/>
          </a:xfrm>
        </p:grpSpPr>
        <p:sp>
          <p:nvSpPr>
            <p:cNvPr id="1748257" name="Rectangle 28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258" name="Line 29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259" name="Line 29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260" name="Line 29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261" name="Line 29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262" name="Line 29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263" name="Line 29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264" name="Line 29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963" name="Group 297"/>
          <p:cNvGrpSpPr>
            <a:grpSpLocks/>
          </p:cNvGrpSpPr>
          <p:nvPr/>
        </p:nvGrpSpPr>
        <p:grpSpPr bwMode="auto">
          <a:xfrm>
            <a:off x="5257800" y="4038600"/>
            <a:ext cx="990600" cy="1371600"/>
            <a:chOff x="1056" y="1920"/>
            <a:chExt cx="624" cy="864"/>
          </a:xfrm>
        </p:grpSpPr>
        <p:sp>
          <p:nvSpPr>
            <p:cNvPr id="1748266" name="Rectangle 29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267" name="Line 29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268" name="Line 30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269" name="Line 30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270" name="Line 30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271" name="Line 30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272" name="Line 30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273" name="Line 30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972" name="Group 306"/>
          <p:cNvGrpSpPr>
            <a:grpSpLocks/>
          </p:cNvGrpSpPr>
          <p:nvPr/>
        </p:nvGrpSpPr>
        <p:grpSpPr bwMode="auto">
          <a:xfrm>
            <a:off x="5334000" y="3962400"/>
            <a:ext cx="990600" cy="1371600"/>
            <a:chOff x="1056" y="1920"/>
            <a:chExt cx="624" cy="864"/>
          </a:xfrm>
        </p:grpSpPr>
        <p:sp>
          <p:nvSpPr>
            <p:cNvPr id="1748275" name="Rectangle 30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276" name="Line 30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277" name="Line 30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278" name="Line 31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279" name="Line 31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280" name="Line 31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281" name="Line 31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282" name="Line 31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981" name="Group 315"/>
          <p:cNvGrpSpPr>
            <a:grpSpLocks/>
          </p:cNvGrpSpPr>
          <p:nvPr/>
        </p:nvGrpSpPr>
        <p:grpSpPr bwMode="auto">
          <a:xfrm>
            <a:off x="5410200" y="3886200"/>
            <a:ext cx="990600" cy="1371600"/>
            <a:chOff x="1056" y="1920"/>
            <a:chExt cx="624" cy="864"/>
          </a:xfrm>
        </p:grpSpPr>
        <p:sp>
          <p:nvSpPr>
            <p:cNvPr id="1748284" name="Rectangle 31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285" name="Line 31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286" name="Line 31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287" name="Line 31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288" name="Line 32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289" name="Line 32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290" name="Line 32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291" name="Line 32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990" name="Group 324"/>
          <p:cNvGrpSpPr>
            <a:grpSpLocks/>
          </p:cNvGrpSpPr>
          <p:nvPr/>
        </p:nvGrpSpPr>
        <p:grpSpPr bwMode="auto">
          <a:xfrm>
            <a:off x="5486400" y="3505200"/>
            <a:ext cx="1295400" cy="1676400"/>
            <a:chOff x="2928" y="2352"/>
            <a:chExt cx="816" cy="1056"/>
          </a:xfrm>
        </p:grpSpPr>
        <p:grpSp>
          <p:nvGrpSpPr>
            <p:cNvPr id="1748999" name="Group 325"/>
            <p:cNvGrpSpPr>
              <a:grpSpLocks/>
            </p:cNvGrpSpPr>
            <p:nvPr/>
          </p:nvGrpSpPr>
          <p:grpSpPr bwMode="auto">
            <a:xfrm>
              <a:off x="2928" y="2544"/>
              <a:ext cx="624" cy="864"/>
              <a:chOff x="1056" y="1920"/>
              <a:chExt cx="624" cy="864"/>
            </a:xfrm>
          </p:grpSpPr>
          <p:sp>
            <p:nvSpPr>
              <p:cNvPr id="1748294" name="Rectangle 32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295" name="Line 32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296" name="Line 32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297" name="Line 32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298" name="Line 33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299" name="Line 33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300" name="Line 33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301" name="Line 33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008" name="Group 334"/>
            <p:cNvGrpSpPr>
              <a:grpSpLocks/>
            </p:cNvGrpSpPr>
            <p:nvPr/>
          </p:nvGrpSpPr>
          <p:grpSpPr bwMode="auto">
            <a:xfrm>
              <a:off x="2976" y="2496"/>
              <a:ext cx="624" cy="864"/>
              <a:chOff x="1056" y="1920"/>
              <a:chExt cx="624" cy="864"/>
            </a:xfrm>
          </p:grpSpPr>
          <p:sp>
            <p:nvSpPr>
              <p:cNvPr id="1748303" name="Rectangle 33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304" name="Line 33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305" name="Line 33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306" name="Line 33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307" name="Line 33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308" name="Line 34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309" name="Line 34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310" name="Line 34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017" name="Group 343"/>
            <p:cNvGrpSpPr>
              <a:grpSpLocks/>
            </p:cNvGrpSpPr>
            <p:nvPr/>
          </p:nvGrpSpPr>
          <p:grpSpPr bwMode="auto">
            <a:xfrm>
              <a:off x="3024" y="2448"/>
              <a:ext cx="624" cy="864"/>
              <a:chOff x="1056" y="1920"/>
              <a:chExt cx="624" cy="864"/>
            </a:xfrm>
          </p:grpSpPr>
          <p:sp>
            <p:nvSpPr>
              <p:cNvPr id="1748312" name="Rectangle 34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313" name="Line 34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314" name="Line 34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315" name="Line 34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316" name="Line 34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317" name="Line 34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318" name="Line 35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319" name="Line 35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026" name="Group 352"/>
            <p:cNvGrpSpPr>
              <a:grpSpLocks/>
            </p:cNvGrpSpPr>
            <p:nvPr/>
          </p:nvGrpSpPr>
          <p:grpSpPr bwMode="auto">
            <a:xfrm>
              <a:off x="3072" y="2400"/>
              <a:ext cx="624" cy="864"/>
              <a:chOff x="1056" y="1920"/>
              <a:chExt cx="624" cy="864"/>
            </a:xfrm>
          </p:grpSpPr>
          <p:sp>
            <p:nvSpPr>
              <p:cNvPr id="1748321" name="Rectangle 35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322" name="Line 35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323" name="Line 35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324" name="Line 35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325" name="Line 35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326" name="Line 35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327" name="Line 35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328" name="Line 36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035" name="Group 361"/>
            <p:cNvGrpSpPr>
              <a:grpSpLocks/>
            </p:cNvGrpSpPr>
            <p:nvPr/>
          </p:nvGrpSpPr>
          <p:grpSpPr bwMode="auto">
            <a:xfrm>
              <a:off x="3120" y="2352"/>
              <a:ext cx="624" cy="864"/>
              <a:chOff x="1056" y="1920"/>
              <a:chExt cx="624" cy="864"/>
            </a:xfrm>
          </p:grpSpPr>
          <p:sp>
            <p:nvSpPr>
              <p:cNvPr id="1748330" name="Rectangle 36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331" name="Line 36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332" name="Line 36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333" name="Line 36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334" name="Line 36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335" name="Line 36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336" name="Line 36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337" name="Line 36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49044" name="Group 370"/>
          <p:cNvGrpSpPr>
            <a:grpSpLocks/>
          </p:cNvGrpSpPr>
          <p:nvPr/>
        </p:nvGrpSpPr>
        <p:grpSpPr bwMode="auto">
          <a:xfrm>
            <a:off x="5867400" y="3124200"/>
            <a:ext cx="1295400" cy="1676400"/>
            <a:chOff x="2928" y="2352"/>
            <a:chExt cx="816" cy="1056"/>
          </a:xfrm>
        </p:grpSpPr>
        <p:grpSp>
          <p:nvGrpSpPr>
            <p:cNvPr id="1749053" name="Group 371"/>
            <p:cNvGrpSpPr>
              <a:grpSpLocks/>
            </p:cNvGrpSpPr>
            <p:nvPr/>
          </p:nvGrpSpPr>
          <p:grpSpPr bwMode="auto">
            <a:xfrm>
              <a:off x="2928" y="2544"/>
              <a:ext cx="624" cy="864"/>
              <a:chOff x="1056" y="1920"/>
              <a:chExt cx="624" cy="864"/>
            </a:xfrm>
          </p:grpSpPr>
          <p:sp>
            <p:nvSpPr>
              <p:cNvPr id="1748340" name="Rectangle 37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341" name="Line 37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342" name="Line 37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343" name="Line 37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344" name="Line 37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345" name="Line 37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346" name="Line 37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347" name="Line 37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062" name="Group 380"/>
            <p:cNvGrpSpPr>
              <a:grpSpLocks/>
            </p:cNvGrpSpPr>
            <p:nvPr/>
          </p:nvGrpSpPr>
          <p:grpSpPr bwMode="auto">
            <a:xfrm>
              <a:off x="2976" y="2496"/>
              <a:ext cx="624" cy="864"/>
              <a:chOff x="1056" y="1920"/>
              <a:chExt cx="624" cy="864"/>
            </a:xfrm>
          </p:grpSpPr>
          <p:sp>
            <p:nvSpPr>
              <p:cNvPr id="1748349" name="Rectangle 38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350" name="Line 38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351" name="Line 38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352" name="Line 38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353" name="Line 38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354" name="Line 38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355" name="Line 38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356" name="Line 38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071" name="Group 389"/>
            <p:cNvGrpSpPr>
              <a:grpSpLocks/>
            </p:cNvGrpSpPr>
            <p:nvPr/>
          </p:nvGrpSpPr>
          <p:grpSpPr bwMode="auto">
            <a:xfrm>
              <a:off x="3024" y="2448"/>
              <a:ext cx="624" cy="864"/>
              <a:chOff x="1056" y="1920"/>
              <a:chExt cx="624" cy="864"/>
            </a:xfrm>
          </p:grpSpPr>
          <p:sp>
            <p:nvSpPr>
              <p:cNvPr id="1748358" name="Rectangle 39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359" name="Line 39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360" name="Line 39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361" name="Line 39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362" name="Line 39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363" name="Line 39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364" name="Line 39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365" name="Line 39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072" name="Group 398"/>
            <p:cNvGrpSpPr>
              <a:grpSpLocks/>
            </p:cNvGrpSpPr>
            <p:nvPr/>
          </p:nvGrpSpPr>
          <p:grpSpPr bwMode="auto">
            <a:xfrm>
              <a:off x="3072" y="2400"/>
              <a:ext cx="624" cy="864"/>
              <a:chOff x="1056" y="1920"/>
              <a:chExt cx="624" cy="864"/>
            </a:xfrm>
          </p:grpSpPr>
          <p:sp>
            <p:nvSpPr>
              <p:cNvPr id="1748367" name="Rectangle 39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368" name="Line 40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369" name="Line 40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370" name="Line 40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371" name="Line 40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372" name="Line 40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373" name="Line 40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374" name="Line 40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081" name="Group 407"/>
            <p:cNvGrpSpPr>
              <a:grpSpLocks/>
            </p:cNvGrpSpPr>
            <p:nvPr/>
          </p:nvGrpSpPr>
          <p:grpSpPr bwMode="auto">
            <a:xfrm>
              <a:off x="3120" y="2352"/>
              <a:ext cx="624" cy="864"/>
              <a:chOff x="1056" y="1920"/>
              <a:chExt cx="624" cy="864"/>
            </a:xfrm>
          </p:grpSpPr>
          <p:sp>
            <p:nvSpPr>
              <p:cNvPr id="1748376" name="Rectangle 40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377" name="Line 40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378" name="Line 41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379" name="Line 41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380" name="Line 41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381" name="Line 41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382" name="Line 41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383" name="Line 41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49090" name="Group 416"/>
          <p:cNvGrpSpPr>
            <a:grpSpLocks/>
          </p:cNvGrpSpPr>
          <p:nvPr/>
        </p:nvGrpSpPr>
        <p:grpSpPr bwMode="auto">
          <a:xfrm>
            <a:off x="6248400" y="2743200"/>
            <a:ext cx="1295400" cy="1676400"/>
            <a:chOff x="2928" y="2352"/>
            <a:chExt cx="816" cy="1056"/>
          </a:xfrm>
        </p:grpSpPr>
        <p:grpSp>
          <p:nvGrpSpPr>
            <p:cNvPr id="1749099" name="Group 417"/>
            <p:cNvGrpSpPr>
              <a:grpSpLocks/>
            </p:cNvGrpSpPr>
            <p:nvPr/>
          </p:nvGrpSpPr>
          <p:grpSpPr bwMode="auto">
            <a:xfrm>
              <a:off x="2928" y="2544"/>
              <a:ext cx="624" cy="864"/>
              <a:chOff x="1056" y="1920"/>
              <a:chExt cx="624" cy="864"/>
            </a:xfrm>
          </p:grpSpPr>
          <p:sp>
            <p:nvSpPr>
              <p:cNvPr id="1748386" name="Rectangle 41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387" name="Line 41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388" name="Line 42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389" name="Line 42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390" name="Line 42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391" name="Line 42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392" name="Line 42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393" name="Line 42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08" name="Group 426"/>
            <p:cNvGrpSpPr>
              <a:grpSpLocks/>
            </p:cNvGrpSpPr>
            <p:nvPr/>
          </p:nvGrpSpPr>
          <p:grpSpPr bwMode="auto">
            <a:xfrm>
              <a:off x="2976" y="2496"/>
              <a:ext cx="624" cy="864"/>
              <a:chOff x="1056" y="1920"/>
              <a:chExt cx="624" cy="864"/>
            </a:xfrm>
          </p:grpSpPr>
          <p:sp>
            <p:nvSpPr>
              <p:cNvPr id="1748395" name="Rectangle 42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396" name="Line 42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397" name="Line 42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398" name="Line 43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399" name="Line 43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400" name="Line 43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401" name="Line 43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402" name="Line 43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19" name="Group 435"/>
            <p:cNvGrpSpPr>
              <a:grpSpLocks/>
            </p:cNvGrpSpPr>
            <p:nvPr/>
          </p:nvGrpSpPr>
          <p:grpSpPr bwMode="auto">
            <a:xfrm>
              <a:off x="3024" y="2448"/>
              <a:ext cx="624" cy="864"/>
              <a:chOff x="1056" y="1920"/>
              <a:chExt cx="624" cy="864"/>
            </a:xfrm>
          </p:grpSpPr>
          <p:sp>
            <p:nvSpPr>
              <p:cNvPr id="1748404" name="Rectangle 43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405" name="Line 43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406" name="Line 43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407" name="Line 43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408" name="Line 44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409" name="Line 44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410" name="Line 44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411" name="Line 44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24" name="Group 444"/>
            <p:cNvGrpSpPr>
              <a:grpSpLocks/>
            </p:cNvGrpSpPr>
            <p:nvPr/>
          </p:nvGrpSpPr>
          <p:grpSpPr bwMode="auto">
            <a:xfrm>
              <a:off x="3072" y="2400"/>
              <a:ext cx="624" cy="864"/>
              <a:chOff x="1056" y="1920"/>
              <a:chExt cx="624" cy="864"/>
            </a:xfrm>
          </p:grpSpPr>
          <p:sp>
            <p:nvSpPr>
              <p:cNvPr id="1748413" name="Rectangle 44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414" name="Line 44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415" name="Line 44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416" name="Line 44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417" name="Line 44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418" name="Line 45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419" name="Line 45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420" name="Line 45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25" name="Group 453"/>
            <p:cNvGrpSpPr>
              <a:grpSpLocks/>
            </p:cNvGrpSpPr>
            <p:nvPr/>
          </p:nvGrpSpPr>
          <p:grpSpPr bwMode="auto">
            <a:xfrm>
              <a:off x="3120" y="2352"/>
              <a:ext cx="624" cy="864"/>
              <a:chOff x="1056" y="1920"/>
              <a:chExt cx="624" cy="864"/>
            </a:xfrm>
          </p:grpSpPr>
          <p:sp>
            <p:nvSpPr>
              <p:cNvPr id="1748422" name="Rectangle 45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423" name="Line 45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424" name="Line 45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425" name="Line 45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426" name="Line 45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427" name="Line 45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428" name="Line 46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429" name="Line 46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sp>
        <p:nvSpPr>
          <p:cNvPr id="1748430" name="Rectangle 462"/>
          <p:cNvSpPr>
            <a:spLocks noChangeArrowheads="1"/>
          </p:cNvSpPr>
          <p:nvPr/>
        </p:nvSpPr>
        <p:spPr bwMode="auto">
          <a:xfrm>
            <a:off x="6477000" y="5943600"/>
            <a:ext cx="228600" cy="228600"/>
          </a:xfrm>
          <a:prstGeom prst="rect">
            <a:avLst/>
          </a:prstGeom>
          <a:noFill/>
          <a:ln w="9525">
            <a:noFill/>
            <a:miter lim="800000"/>
            <a:headEnd/>
            <a:tailEnd/>
          </a:ln>
          <a:effectLst/>
        </p:spPr>
        <p:txBody>
          <a:bodyPr wrap="none" anchor="ctr"/>
          <a:lstStyle/>
          <a:p>
            <a:endParaRPr lang="en-US"/>
          </a:p>
        </p:txBody>
      </p:sp>
      <p:grpSp>
        <p:nvGrpSpPr>
          <p:cNvPr id="1749126" name="Group 463"/>
          <p:cNvGrpSpPr>
            <a:grpSpLocks/>
          </p:cNvGrpSpPr>
          <p:nvPr/>
        </p:nvGrpSpPr>
        <p:grpSpPr bwMode="auto">
          <a:xfrm>
            <a:off x="3657600" y="4267200"/>
            <a:ext cx="1295400" cy="1676400"/>
            <a:chOff x="2928" y="2352"/>
            <a:chExt cx="816" cy="1056"/>
          </a:xfrm>
        </p:grpSpPr>
        <p:grpSp>
          <p:nvGrpSpPr>
            <p:cNvPr id="1749127" name="Group 464"/>
            <p:cNvGrpSpPr>
              <a:grpSpLocks/>
            </p:cNvGrpSpPr>
            <p:nvPr/>
          </p:nvGrpSpPr>
          <p:grpSpPr bwMode="auto">
            <a:xfrm>
              <a:off x="2928" y="2544"/>
              <a:ext cx="624" cy="864"/>
              <a:chOff x="1056" y="1920"/>
              <a:chExt cx="624" cy="864"/>
            </a:xfrm>
          </p:grpSpPr>
          <p:sp>
            <p:nvSpPr>
              <p:cNvPr id="1748433" name="Rectangle 46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434" name="Line 46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435" name="Line 46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436" name="Line 46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437" name="Line 46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438" name="Line 47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439" name="Line 47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440" name="Line 47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28" name="Group 473"/>
            <p:cNvGrpSpPr>
              <a:grpSpLocks/>
            </p:cNvGrpSpPr>
            <p:nvPr/>
          </p:nvGrpSpPr>
          <p:grpSpPr bwMode="auto">
            <a:xfrm>
              <a:off x="2976" y="2496"/>
              <a:ext cx="624" cy="864"/>
              <a:chOff x="1056" y="1920"/>
              <a:chExt cx="624" cy="864"/>
            </a:xfrm>
          </p:grpSpPr>
          <p:sp>
            <p:nvSpPr>
              <p:cNvPr id="1748442" name="Rectangle 47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443" name="Line 47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444" name="Line 47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445" name="Line 47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446" name="Line 47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447" name="Line 47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448" name="Line 48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449" name="Line 48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29" name="Group 482"/>
            <p:cNvGrpSpPr>
              <a:grpSpLocks/>
            </p:cNvGrpSpPr>
            <p:nvPr/>
          </p:nvGrpSpPr>
          <p:grpSpPr bwMode="auto">
            <a:xfrm>
              <a:off x="3024" y="2448"/>
              <a:ext cx="624" cy="864"/>
              <a:chOff x="1056" y="1920"/>
              <a:chExt cx="624" cy="864"/>
            </a:xfrm>
          </p:grpSpPr>
          <p:sp>
            <p:nvSpPr>
              <p:cNvPr id="1748451" name="Rectangle 48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452" name="Line 48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453" name="Line 48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454" name="Line 48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455" name="Line 48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456" name="Line 48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457" name="Line 48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458" name="Line 49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30" name="Group 491"/>
            <p:cNvGrpSpPr>
              <a:grpSpLocks/>
            </p:cNvGrpSpPr>
            <p:nvPr/>
          </p:nvGrpSpPr>
          <p:grpSpPr bwMode="auto">
            <a:xfrm>
              <a:off x="3072" y="2400"/>
              <a:ext cx="624" cy="864"/>
              <a:chOff x="1056" y="1920"/>
              <a:chExt cx="624" cy="864"/>
            </a:xfrm>
          </p:grpSpPr>
          <p:sp>
            <p:nvSpPr>
              <p:cNvPr id="1748460" name="Rectangle 49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461" name="Line 49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462" name="Line 49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463" name="Line 49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464" name="Line 49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465" name="Line 49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466" name="Line 49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467" name="Line 49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31" name="Group 500"/>
            <p:cNvGrpSpPr>
              <a:grpSpLocks/>
            </p:cNvGrpSpPr>
            <p:nvPr/>
          </p:nvGrpSpPr>
          <p:grpSpPr bwMode="auto">
            <a:xfrm>
              <a:off x="3120" y="2352"/>
              <a:ext cx="624" cy="864"/>
              <a:chOff x="1056" y="1920"/>
              <a:chExt cx="624" cy="864"/>
            </a:xfrm>
          </p:grpSpPr>
          <p:sp>
            <p:nvSpPr>
              <p:cNvPr id="1748469" name="Rectangle 50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470" name="Line 50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471" name="Line 50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472" name="Line 50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473" name="Line 50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474" name="Line 50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475" name="Line 50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476" name="Line 50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49132" name="Group 509"/>
          <p:cNvGrpSpPr>
            <a:grpSpLocks/>
          </p:cNvGrpSpPr>
          <p:nvPr/>
        </p:nvGrpSpPr>
        <p:grpSpPr bwMode="auto">
          <a:xfrm>
            <a:off x="4038600" y="3886200"/>
            <a:ext cx="1295400" cy="1676400"/>
            <a:chOff x="2928" y="2352"/>
            <a:chExt cx="816" cy="1056"/>
          </a:xfrm>
        </p:grpSpPr>
        <p:grpSp>
          <p:nvGrpSpPr>
            <p:cNvPr id="1749133" name="Group 510"/>
            <p:cNvGrpSpPr>
              <a:grpSpLocks/>
            </p:cNvGrpSpPr>
            <p:nvPr/>
          </p:nvGrpSpPr>
          <p:grpSpPr bwMode="auto">
            <a:xfrm>
              <a:off x="2928" y="2544"/>
              <a:ext cx="624" cy="864"/>
              <a:chOff x="1056" y="1920"/>
              <a:chExt cx="624" cy="864"/>
            </a:xfrm>
          </p:grpSpPr>
          <p:sp>
            <p:nvSpPr>
              <p:cNvPr id="1748479" name="Rectangle 51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480" name="Line 51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481" name="Line 51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482" name="Line 51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483" name="Line 51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484" name="Line 51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485" name="Line 51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486" name="Line 51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34" name="Group 519"/>
            <p:cNvGrpSpPr>
              <a:grpSpLocks/>
            </p:cNvGrpSpPr>
            <p:nvPr/>
          </p:nvGrpSpPr>
          <p:grpSpPr bwMode="auto">
            <a:xfrm>
              <a:off x="2976" y="2496"/>
              <a:ext cx="624" cy="864"/>
              <a:chOff x="1056" y="1920"/>
              <a:chExt cx="624" cy="864"/>
            </a:xfrm>
          </p:grpSpPr>
          <p:sp>
            <p:nvSpPr>
              <p:cNvPr id="1748488" name="Rectangle 52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489" name="Line 52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490" name="Line 52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491" name="Line 52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492" name="Line 52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493" name="Line 52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494" name="Line 52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495" name="Line 52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35" name="Group 528"/>
            <p:cNvGrpSpPr>
              <a:grpSpLocks/>
            </p:cNvGrpSpPr>
            <p:nvPr/>
          </p:nvGrpSpPr>
          <p:grpSpPr bwMode="auto">
            <a:xfrm>
              <a:off x="3024" y="2448"/>
              <a:ext cx="624" cy="864"/>
              <a:chOff x="1056" y="1920"/>
              <a:chExt cx="624" cy="864"/>
            </a:xfrm>
          </p:grpSpPr>
          <p:sp>
            <p:nvSpPr>
              <p:cNvPr id="1748497" name="Rectangle 52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498" name="Line 53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499" name="Line 53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500" name="Line 53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501" name="Line 53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502" name="Line 53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503" name="Line 53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504" name="Line 53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36" name="Group 537"/>
            <p:cNvGrpSpPr>
              <a:grpSpLocks/>
            </p:cNvGrpSpPr>
            <p:nvPr/>
          </p:nvGrpSpPr>
          <p:grpSpPr bwMode="auto">
            <a:xfrm>
              <a:off x="3072" y="2400"/>
              <a:ext cx="624" cy="864"/>
              <a:chOff x="1056" y="1920"/>
              <a:chExt cx="624" cy="864"/>
            </a:xfrm>
          </p:grpSpPr>
          <p:sp>
            <p:nvSpPr>
              <p:cNvPr id="1748506" name="Rectangle 53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507" name="Line 53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508" name="Line 54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509" name="Line 54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510" name="Line 54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511" name="Line 54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512" name="Line 54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513" name="Line 54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37" name="Group 546"/>
            <p:cNvGrpSpPr>
              <a:grpSpLocks/>
            </p:cNvGrpSpPr>
            <p:nvPr/>
          </p:nvGrpSpPr>
          <p:grpSpPr bwMode="auto">
            <a:xfrm>
              <a:off x="3120" y="2352"/>
              <a:ext cx="624" cy="864"/>
              <a:chOff x="1056" y="1920"/>
              <a:chExt cx="624" cy="864"/>
            </a:xfrm>
          </p:grpSpPr>
          <p:sp>
            <p:nvSpPr>
              <p:cNvPr id="1748515" name="Rectangle 54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516" name="Line 54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517" name="Line 54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518" name="Line 55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519" name="Line 55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520" name="Line 55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521" name="Line 55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522" name="Line 55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49138" name="Group 555"/>
          <p:cNvGrpSpPr>
            <a:grpSpLocks/>
          </p:cNvGrpSpPr>
          <p:nvPr/>
        </p:nvGrpSpPr>
        <p:grpSpPr bwMode="auto">
          <a:xfrm>
            <a:off x="4419600" y="3505200"/>
            <a:ext cx="1295400" cy="1676400"/>
            <a:chOff x="2928" y="2352"/>
            <a:chExt cx="816" cy="1056"/>
          </a:xfrm>
        </p:grpSpPr>
        <p:grpSp>
          <p:nvGrpSpPr>
            <p:cNvPr id="1749139" name="Group 556"/>
            <p:cNvGrpSpPr>
              <a:grpSpLocks/>
            </p:cNvGrpSpPr>
            <p:nvPr/>
          </p:nvGrpSpPr>
          <p:grpSpPr bwMode="auto">
            <a:xfrm>
              <a:off x="2928" y="2544"/>
              <a:ext cx="624" cy="864"/>
              <a:chOff x="1056" y="1920"/>
              <a:chExt cx="624" cy="864"/>
            </a:xfrm>
          </p:grpSpPr>
          <p:sp>
            <p:nvSpPr>
              <p:cNvPr id="1748525" name="Rectangle 55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526" name="Line 55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527" name="Line 55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528" name="Line 56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529" name="Line 56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530" name="Line 56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531" name="Line 56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532" name="Line 56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40" name="Group 565"/>
            <p:cNvGrpSpPr>
              <a:grpSpLocks/>
            </p:cNvGrpSpPr>
            <p:nvPr/>
          </p:nvGrpSpPr>
          <p:grpSpPr bwMode="auto">
            <a:xfrm>
              <a:off x="2976" y="2496"/>
              <a:ext cx="624" cy="864"/>
              <a:chOff x="1056" y="1920"/>
              <a:chExt cx="624" cy="864"/>
            </a:xfrm>
          </p:grpSpPr>
          <p:sp>
            <p:nvSpPr>
              <p:cNvPr id="1748534" name="Rectangle 56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535" name="Line 56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536" name="Line 56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537" name="Line 56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538" name="Line 57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539" name="Line 57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540" name="Line 57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541" name="Line 57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41" name="Group 574"/>
            <p:cNvGrpSpPr>
              <a:grpSpLocks/>
            </p:cNvGrpSpPr>
            <p:nvPr/>
          </p:nvGrpSpPr>
          <p:grpSpPr bwMode="auto">
            <a:xfrm>
              <a:off x="3024" y="2448"/>
              <a:ext cx="624" cy="864"/>
              <a:chOff x="1056" y="1920"/>
              <a:chExt cx="624" cy="864"/>
            </a:xfrm>
          </p:grpSpPr>
          <p:sp>
            <p:nvSpPr>
              <p:cNvPr id="1748543" name="Rectangle 57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544" name="Line 57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545" name="Line 57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546" name="Line 57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547" name="Line 57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548" name="Line 58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549" name="Line 58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550" name="Line 58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42" name="Group 583"/>
            <p:cNvGrpSpPr>
              <a:grpSpLocks/>
            </p:cNvGrpSpPr>
            <p:nvPr/>
          </p:nvGrpSpPr>
          <p:grpSpPr bwMode="auto">
            <a:xfrm>
              <a:off x="3072" y="2400"/>
              <a:ext cx="624" cy="864"/>
              <a:chOff x="1056" y="1920"/>
              <a:chExt cx="624" cy="864"/>
            </a:xfrm>
          </p:grpSpPr>
          <p:sp>
            <p:nvSpPr>
              <p:cNvPr id="1748552" name="Rectangle 58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553" name="Line 58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554" name="Line 58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555" name="Line 58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556" name="Line 58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557" name="Line 58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558" name="Line 59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559" name="Line 59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43" name="Group 592"/>
            <p:cNvGrpSpPr>
              <a:grpSpLocks/>
            </p:cNvGrpSpPr>
            <p:nvPr/>
          </p:nvGrpSpPr>
          <p:grpSpPr bwMode="auto">
            <a:xfrm>
              <a:off x="3120" y="2352"/>
              <a:ext cx="624" cy="864"/>
              <a:chOff x="1056" y="1920"/>
              <a:chExt cx="624" cy="864"/>
            </a:xfrm>
          </p:grpSpPr>
          <p:sp>
            <p:nvSpPr>
              <p:cNvPr id="1748561" name="Rectangle 59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562" name="Line 59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563" name="Line 59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564" name="Line 59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565" name="Line 59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566" name="Line 59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567" name="Line 59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568" name="Line 60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49144" name="Group 601"/>
          <p:cNvGrpSpPr>
            <a:grpSpLocks/>
          </p:cNvGrpSpPr>
          <p:nvPr/>
        </p:nvGrpSpPr>
        <p:grpSpPr bwMode="auto">
          <a:xfrm>
            <a:off x="4800600" y="3429000"/>
            <a:ext cx="990600" cy="1371600"/>
            <a:chOff x="1056" y="1920"/>
            <a:chExt cx="624" cy="864"/>
          </a:xfrm>
        </p:grpSpPr>
        <p:sp>
          <p:nvSpPr>
            <p:cNvPr id="1748570" name="Rectangle 60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571" name="Line 60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572" name="Line 60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573" name="Line 60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574" name="Line 60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575" name="Line 60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576" name="Line 60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577" name="Line 60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sp>
        <p:nvSpPr>
          <p:cNvPr id="1748578" name="Rectangle 610"/>
          <p:cNvSpPr>
            <a:spLocks noChangeArrowheads="1"/>
          </p:cNvSpPr>
          <p:nvPr/>
        </p:nvSpPr>
        <p:spPr bwMode="auto">
          <a:xfrm>
            <a:off x="4876800" y="3352800"/>
            <a:ext cx="990600" cy="1371600"/>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579" name="Line 611"/>
          <p:cNvSpPr>
            <a:spLocks noChangeShapeType="1"/>
          </p:cNvSpPr>
          <p:nvPr/>
        </p:nvSpPr>
        <p:spPr bwMode="auto">
          <a:xfrm>
            <a:off x="5029200" y="3581400"/>
            <a:ext cx="685800" cy="0"/>
          </a:xfrm>
          <a:prstGeom prst="line">
            <a:avLst/>
          </a:prstGeom>
          <a:noFill/>
          <a:ln w="9525">
            <a:solidFill>
              <a:srgbClr val="004C72"/>
            </a:solidFill>
            <a:round/>
            <a:headEnd/>
            <a:tailEnd/>
          </a:ln>
          <a:effectLst/>
        </p:spPr>
        <p:txBody>
          <a:bodyPr wrap="none"/>
          <a:lstStyle/>
          <a:p>
            <a:endParaRPr lang="en-US"/>
          </a:p>
        </p:txBody>
      </p:sp>
      <p:sp>
        <p:nvSpPr>
          <p:cNvPr id="1748580" name="Line 612"/>
          <p:cNvSpPr>
            <a:spLocks noChangeShapeType="1"/>
          </p:cNvSpPr>
          <p:nvPr/>
        </p:nvSpPr>
        <p:spPr bwMode="auto">
          <a:xfrm>
            <a:off x="5029200" y="3733800"/>
            <a:ext cx="685800" cy="0"/>
          </a:xfrm>
          <a:prstGeom prst="line">
            <a:avLst/>
          </a:prstGeom>
          <a:noFill/>
          <a:ln w="9525">
            <a:solidFill>
              <a:srgbClr val="004C72"/>
            </a:solidFill>
            <a:round/>
            <a:headEnd/>
            <a:tailEnd/>
          </a:ln>
          <a:effectLst/>
        </p:spPr>
        <p:txBody>
          <a:bodyPr wrap="none"/>
          <a:lstStyle/>
          <a:p>
            <a:endParaRPr lang="en-US"/>
          </a:p>
        </p:txBody>
      </p:sp>
      <p:sp>
        <p:nvSpPr>
          <p:cNvPr id="1748581" name="Line 613"/>
          <p:cNvSpPr>
            <a:spLocks noChangeShapeType="1"/>
          </p:cNvSpPr>
          <p:nvPr/>
        </p:nvSpPr>
        <p:spPr bwMode="auto">
          <a:xfrm>
            <a:off x="5029200" y="3886200"/>
            <a:ext cx="685800" cy="0"/>
          </a:xfrm>
          <a:prstGeom prst="line">
            <a:avLst/>
          </a:prstGeom>
          <a:noFill/>
          <a:ln w="9525">
            <a:solidFill>
              <a:srgbClr val="004C72"/>
            </a:solidFill>
            <a:round/>
            <a:headEnd/>
            <a:tailEnd/>
          </a:ln>
          <a:effectLst/>
        </p:spPr>
        <p:txBody>
          <a:bodyPr wrap="none"/>
          <a:lstStyle/>
          <a:p>
            <a:endParaRPr lang="en-US"/>
          </a:p>
        </p:txBody>
      </p:sp>
      <p:sp>
        <p:nvSpPr>
          <p:cNvPr id="1748582" name="Line 614"/>
          <p:cNvSpPr>
            <a:spLocks noChangeShapeType="1"/>
          </p:cNvSpPr>
          <p:nvPr/>
        </p:nvSpPr>
        <p:spPr bwMode="auto">
          <a:xfrm>
            <a:off x="5029200" y="4038600"/>
            <a:ext cx="685800" cy="0"/>
          </a:xfrm>
          <a:prstGeom prst="line">
            <a:avLst/>
          </a:prstGeom>
          <a:noFill/>
          <a:ln w="9525">
            <a:solidFill>
              <a:srgbClr val="004C72"/>
            </a:solidFill>
            <a:round/>
            <a:headEnd/>
            <a:tailEnd/>
          </a:ln>
          <a:effectLst/>
        </p:spPr>
        <p:txBody>
          <a:bodyPr wrap="none"/>
          <a:lstStyle/>
          <a:p>
            <a:endParaRPr lang="en-US"/>
          </a:p>
        </p:txBody>
      </p:sp>
      <p:sp>
        <p:nvSpPr>
          <p:cNvPr id="1748583" name="Line 615"/>
          <p:cNvSpPr>
            <a:spLocks noChangeShapeType="1"/>
          </p:cNvSpPr>
          <p:nvPr/>
        </p:nvSpPr>
        <p:spPr bwMode="auto">
          <a:xfrm>
            <a:off x="5029200" y="4191000"/>
            <a:ext cx="685800" cy="0"/>
          </a:xfrm>
          <a:prstGeom prst="line">
            <a:avLst/>
          </a:prstGeom>
          <a:noFill/>
          <a:ln w="9525">
            <a:solidFill>
              <a:srgbClr val="004C72"/>
            </a:solidFill>
            <a:round/>
            <a:headEnd/>
            <a:tailEnd/>
          </a:ln>
          <a:effectLst/>
        </p:spPr>
        <p:txBody>
          <a:bodyPr wrap="none"/>
          <a:lstStyle/>
          <a:p>
            <a:endParaRPr lang="en-US"/>
          </a:p>
        </p:txBody>
      </p:sp>
      <p:sp>
        <p:nvSpPr>
          <p:cNvPr id="1748584" name="Line 616"/>
          <p:cNvSpPr>
            <a:spLocks noChangeShapeType="1"/>
          </p:cNvSpPr>
          <p:nvPr/>
        </p:nvSpPr>
        <p:spPr bwMode="auto">
          <a:xfrm>
            <a:off x="5029200" y="4343400"/>
            <a:ext cx="685800" cy="0"/>
          </a:xfrm>
          <a:prstGeom prst="line">
            <a:avLst/>
          </a:prstGeom>
          <a:noFill/>
          <a:ln w="9525">
            <a:solidFill>
              <a:srgbClr val="004C72"/>
            </a:solidFill>
            <a:round/>
            <a:headEnd/>
            <a:tailEnd/>
          </a:ln>
          <a:effectLst/>
        </p:spPr>
        <p:txBody>
          <a:bodyPr wrap="none"/>
          <a:lstStyle/>
          <a:p>
            <a:endParaRPr lang="en-US"/>
          </a:p>
        </p:txBody>
      </p:sp>
      <p:sp>
        <p:nvSpPr>
          <p:cNvPr id="1748585" name="Line 617"/>
          <p:cNvSpPr>
            <a:spLocks noChangeShapeType="1"/>
          </p:cNvSpPr>
          <p:nvPr/>
        </p:nvSpPr>
        <p:spPr bwMode="auto">
          <a:xfrm>
            <a:off x="5029200" y="4495800"/>
            <a:ext cx="685800" cy="0"/>
          </a:xfrm>
          <a:prstGeom prst="line">
            <a:avLst/>
          </a:prstGeom>
          <a:noFill/>
          <a:ln w="9525">
            <a:solidFill>
              <a:srgbClr val="004C72"/>
            </a:solidFill>
            <a:round/>
            <a:headEnd/>
            <a:tailEnd/>
          </a:ln>
          <a:effectLst/>
        </p:spPr>
        <p:txBody>
          <a:bodyPr wrap="none"/>
          <a:lstStyle/>
          <a:p>
            <a:endParaRPr lang="en-US"/>
          </a:p>
        </p:txBody>
      </p:sp>
      <p:grpSp>
        <p:nvGrpSpPr>
          <p:cNvPr id="1749145" name="Group 618"/>
          <p:cNvGrpSpPr>
            <a:grpSpLocks/>
          </p:cNvGrpSpPr>
          <p:nvPr/>
        </p:nvGrpSpPr>
        <p:grpSpPr bwMode="auto">
          <a:xfrm>
            <a:off x="4953000" y="3276600"/>
            <a:ext cx="990600" cy="1371600"/>
            <a:chOff x="1056" y="1920"/>
            <a:chExt cx="624" cy="864"/>
          </a:xfrm>
        </p:grpSpPr>
        <p:sp>
          <p:nvSpPr>
            <p:cNvPr id="1748587" name="Rectangle 61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588" name="Line 62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589" name="Line 62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590" name="Line 62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591" name="Line 62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592" name="Line 62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593" name="Line 62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594" name="Line 62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sp>
        <p:nvSpPr>
          <p:cNvPr id="1748595" name="Rectangle 627"/>
          <p:cNvSpPr>
            <a:spLocks noChangeArrowheads="1"/>
          </p:cNvSpPr>
          <p:nvPr/>
        </p:nvSpPr>
        <p:spPr bwMode="auto">
          <a:xfrm>
            <a:off x="5029200" y="3200400"/>
            <a:ext cx="990600" cy="1371600"/>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596" name="Line 628"/>
          <p:cNvSpPr>
            <a:spLocks noChangeShapeType="1"/>
          </p:cNvSpPr>
          <p:nvPr/>
        </p:nvSpPr>
        <p:spPr bwMode="auto">
          <a:xfrm>
            <a:off x="5181600" y="3429000"/>
            <a:ext cx="685800" cy="0"/>
          </a:xfrm>
          <a:prstGeom prst="line">
            <a:avLst/>
          </a:prstGeom>
          <a:noFill/>
          <a:ln w="9525">
            <a:solidFill>
              <a:schemeClr val="hlink"/>
            </a:solidFill>
            <a:round/>
            <a:headEnd/>
            <a:tailEnd/>
          </a:ln>
          <a:effectLst/>
        </p:spPr>
        <p:txBody>
          <a:bodyPr wrap="none"/>
          <a:lstStyle/>
          <a:p>
            <a:endParaRPr lang="en-US"/>
          </a:p>
        </p:txBody>
      </p:sp>
      <p:sp>
        <p:nvSpPr>
          <p:cNvPr id="1748597" name="Line 629"/>
          <p:cNvSpPr>
            <a:spLocks noChangeShapeType="1"/>
          </p:cNvSpPr>
          <p:nvPr/>
        </p:nvSpPr>
        <p:spPr bwMode="auto">
          <a:xfrm>
            <a:off x="5181600" y="3581400"/>
            <a:ext cx="685800" cy="0"/>
          </a:xfrm>
          <a:prstGeom prst="line">
            <a:avLst/>
          </a:prstGeom>
          <a:noFill/>
          <a:ln w="9525">
            <a:solidFill>
              <a:schemeClr val="hlink"/>
            </a:solidFill>
            <a:round/>
            <a:headEnd/>
            <a:tailEnd/>
          </a:ln>
          <a:effectLst/>
        </p:spPr>
        <p:txBody>
          <a:bodyPr wrap="none"/>
          <a:lstStyle/>
          <a:p>
            <a:endParaRPr lang="en-US"/>
          </a:p>
        </p:txBody>
      </p:sp>
      <p:sp>
        <p:nvSpPr>
          <p:cNvPr id="1748598" name="Line 630"/>
          <p:cNvSpPr>
            <a:spLocks noChangeShapeType="1"/>
          </p:cNvSpPr>
          <p:nvPr/>
        </p:nvSpPr>
        <p:spPr bwMode="auto">
          <a:xfrm>
            <a:off x="5181600" y="3733800"/>
            <a:ext cx="685800" cy="0"/>
          </a:xfrm>
          <a:prstGeom prst="line">
            <a:avLst/>
          </a:prstGeom>
          <a:noFill/>
          <a:ln w="9525">
            <a:solidFill>
              <a:schemeClr val="hlink"/>
            </a:solidFill>
            <a:round/>
            <a:headEnd/>
            <a:tailEnd/>
          </a:ln>
          <a:effectLst/>
        </p:spPr>
        <p:txBody>
          <a:bodyPr wrap="none"/>
          <a:lstStyle/>
          <a:p>
            <a:endParaRPr lang="en-US"/>
          </a:p>
        </p:txBody>
      </p:sp>
      <p:sp>
        <p:nvSpPr>
          <p:cNvPr id="1748599" name="Line 631"/>
          <p:cNvSpPr>
            <a:spLocks noChangeShapeType="1"/>
          </p:cNvSpPr>
          <p:nvPr/>
        </p:nvSpPr>
        <p:spPr bwMode="auto">
          <a:xfrm>
            <a:off x="5181600" y="3886200"/>
            <a:ext cx="685800" cy="0"/>
          </a:xfrm>
          <a:prstGeom prst="line">
            <a:avLst/>
          </a:prstGeom>
          <a:noFill/>
          <a:ln w="9525">
            <a:solidFill>
              <a:schemeClr val="hlink"/>
            </a:solidFill>
            <a:round/>
            <a:headEnd/>
            <a:tailEnd/>
          </a:ln>
          <a:effectLst/>
        </p:spPr>
        <p:txBody>
          <a:bodyPr wrap="none"/>
          <a:lstStyle/>
          <a:p>
            <a:endParaRPr lang="en-US"/>
          </a:p>
        </p:txBody>
      </p:sp>
      <p:sp>
        <p:nvSpPr>
          <p:cNvPr id="1748600" name="Line 632"/>
          <p:cNvSpPr>
            <a:spLocks noChangeShapeType="1"/>
          </p:cNvSpPr>
          <p:nvPr/>
        </p:nvSpPr>
        <p:spPr bwMode="auto">
          <a:xfrm>
            <a:off x="5181600" y="4038600"/>
            <a:ext cx="685800" cy="0"/>
          </a:xfrm>
          <a:prstGeom prst="line">
            <a:avLst/>
          </a:prstGeom>
          <a:noFill/>
          <a:ln w="9525">
            <a:solidFill>
              <a:schemeClr val="hlink"/>
            </a:solidFill>
            <a:round/>
            <a:headEnd/>
            <a:tailEnd/>
          </a:ln>
          <a:effectLst/>
        </p:spPr>
        <p:txBody>
          <a:bodyPr wrap="none"/>
          <a:lstStyle/>
          <a:p>
            <a:endParaRPr lang="en-US"/>
          </a:p>
        </p:txBody>
      </p:sp>
      <p:sp>
        <p:nvSpPr>
          <p:cNvPr id="1748601" name="Line 633"/>
          <p:cNvSpPr>
            <a:spLocks noChangeShapeType="1"/>
          </p:cNvSpPr>
          <p:nvPr/>
        </p:nvSpPr>
        <p:spPr bwMode="auto">
          <a:xfrm>
            <a:off x="5181600" y="4191000"/>
            <a:ext cx="685800" cy="0"/>
          </a:xfrm>
          <a:prstGeom prst="line">
            <a:avLst/>
          </a:prstGeom>
          <a:noFill/>
          <a:ln w="9525">
            <a:solidFill>
              <a:schemeClr val="hlink"/>
            </a:solidFill>
            <a:round/>
            <a:headEnd/>
            <a:tailEnd/>
          </a:ln>
          <a:effectLst/>
        </p:spPr>
        <p:txBody>
          <a:bodyPr wrap="none"/>
          <a:lstStyle/>
          <a:p>
            <a:endParaRPr lang="en-US"/>
          </a:p>
        </p:txBody>
      </p:sp>
      <p:sp>
        <p:nvSpPr>
          <p:cNvPr id="1748602" name="Line 634"/>
          <p:cNvSpPr>
            <a:spLocks noChangeShapeType="1"/>
          </p:cNvSpPr>
          <p:nvPr/>
        </p:nvSpPr>
        <p:spPr bwMode="auto">
          <a:xfrm>
            <a:off x="5181600" y="4343400"/>
            <a:ext cx="685800" cy="0"/>
          </a:xfrm>
          <a:prstGeom prst="line">
            <a:avLst/>
          </a:prstGeom>
          <a:noFill/>
          <a:ln w="9525">
            <a:solidFill>
              <a:schemeClr val="hlink"/>
            </a:solidFill>
            <a:round/>
            <a:headEnd/>
            <a:tailEnd/>
          </a:ln>
          <a:effectLst/>
        </p:spPr>
        <p:txBody>
          <a:bodyPr wrap="none"/>
          <a:lstStyle/>
          <a:p>
            <a:endParaRPr lang="en-US"/>
          </a:p>
        </p:txBody>
      </p:sp>
      <p:grpSp>
        <p:nvGrpSpPr>
          <p:cNvPr id="1749146" name="Group 635"/>
          <p:cNvGrpSpPr>
            <a:grpSpLocks/>
          </p:cNvGrpSpPr>
          <p:nvPr/>
        </p:nvGrpSpPr>
        <p:grpSpPr bwMode="auto">
          <a:xfrm>
            <a:off x="5105400" y="3124200"/>
            <a:ext cx="990600" cy="1371600"/>
            <a:chOff x="1056" y="1920"/>
            <a:chExt cx="624" cy="864"/>
          </a:xfrm>
        </p:grpSpPr>
        <p:sp>
          <p:nvSpPr>
            <p:cNvPr id="1748604" name="Rectangle 63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605" name="Line 63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606" name="Line 63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607" name="Line 63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608" name="Line 64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609" name="Line 64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610" name="Line 64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611" name="Line 64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47" name="Group 644"/>
          <p:cNvGrpSpPr>
            <a:grpSpLocks/>
          </p:cNvGrpSpPr>
          <p:nvPr/>
        </p:nvGrpSpPr>
        <p:grpSpPr bwMode="auto">
          <a:xfrm>
            <a:off x="5181600" y="2743200"/>
            <a:ext cx="1295400" cy="1676400"/>
            <a:chOff x="2928" y="2352"/>
            <a:chExt cx="816" cy="1056"/>
          </a:xfrm>
        </p:grpSpPr>
        <p:grpSp>
          <p:nvGrpSpPr>
            <p:cNvPr id="1749148" name="Group 645"/>
            <p:cNvGrpSpPr>
              <a:grpSpLocks/>
            </p:cNvGrpSpPr>
            <p:nvPr/>
          </p:nvGrpSpPr>
          <p:grpSpPr bwMode="auto">
            <a:xfrm>
              <a:off x="2928" y="2544"/>
              <a:ext cx="624" cy="864"/>
              <a:chOff x="1056" y="1920"/>
              <a:chExt cx="624" cy="864"/>
            </a:xfrm>
          </p:grpSpPr>
          <p:sp>
            <p:nvSpPr>
              <p:cNvPr id="1748614" name="Rectangle 64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615" name="Line 64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616" name="Line 64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617" name="Line 64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618" name="Line 65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619" name="Line 65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620" name="Line 65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621" name="Line 65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49" name="Group 654"/>
            <p:cNvGrpSpPr>
              <a:grpSpLocks/>
            </p:cNvGrpSpPr>
            <p:nvPr/>
          </p:nvGrpSpPr>
          <p:grpSpPr bwMode="auto">
            <a:xfrm>
              <a:off x="2976" y="2496"/>
              <a:ext cx="624" cy="864"/>
              <a:chOff x="1056" y="1920"/>
              <a:chExt cx="624" cy="864"/>
            </a:xfrm>
          </p:grpSpPr>
          <p:sp>
            <p:nvSpPr>
              <p:cNvPr id="1748623" name="Rectangle 65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624" name="Line 65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625" name="Line 65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626" name="Line 65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627" name="Line 65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628" name="Line 66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629" name="Line 66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630" name="Line 66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50" name="Group 663"/>
            <p:cNvGrpSpPr>
              <a:grpSpLocks/>
            </p:cNvGrpSpPr>
            <p:nvPr/>
          </p:nvGrpSpPr>
          <p:grpSpPr bwMode="auto">
            <a:xfrm>
              <a:off x="3024" y="2448"/>
              <a:ext cx="624" cy="864"/>
              <a:chOff x="1056" y="1920"/>
              <a:chExt cx="624" cy="864"/>
            </a:xfrm>
          </p:grpSpPr>
          <p:sp>
            <p:nvSpPr>
              <p:cNvPr id="1748632" name="Rectangle 66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633" name="Line 66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634" name="Line 66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635" name="Line 66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636" name="Line 66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637" name="Line 66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638" name="Line 67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639" name="Line 67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9151" name="Group 672"/>
            <p:cNvGrpSpPr>
              <a:grpSpLocks/>
            </p:cNvGrpSpPr>
            <p:nvPr/>
          </p:nvGrpSpPr>
          <p:grpSpPr bwMode="auto">
            <a:xfrm>
              <a:off x="3072" y="2400"/>
              <a:ext cx="624" cy="864"/>
              <a:chOff x="1056" y="1920"/>
              <a:chExt cx="624" cy="864"/>
            </a:xfrm>
          </p:grpSpPr>
          <p:sp>
            <p:nvSpPr>
              <p:cNvPr id="1748641" name="Rectangle 67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642" name="Line 67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643" name="Line 67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644" name="Line 67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645" name="Line 67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646" name="Line 67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647" name="Line 67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648" name="Line 68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7968" name="Group 681"/>
            <p:cNvGrpSpPr>
              <a:grpSpLocks/>
            </p:cNvGrpSpPr>
            <p:nvPr/>
          </p:nvGrpSpPr>
          <p:grpSpPr bwMode="auto">
            <a:xfrm>
              <a:off x="3120" y="2352"/>
              <a:ext cx="624" cy="864"/>
              <a:chOff x="1056" y="1920"/>
              <a:chExt cx="624" cy="864"/>
            </a:xfrm>
          </p:grpSpPr>
          <p:sp>
            <p:nvSpPr>
              <p:cNvPr id="1748650" name="Rectangle 68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651" name="Line 68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652" name="Line 68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653" name="Line 68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654" name="Line 68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655" name="Line 68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656" name="Line 68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657" name="Line 68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sp>
        <p:nvSpPr>
          <p:cNvPr id="1748658" name="Rectangle 690"/>
          <p:cNvSpPr>
            <a:spLocks noChangeArrowheads="1"/>
          </p:cNvSpPr>
          <p:nvPr/>
        </p:nvSpPr>
        <p:spPr bwMode="auto">
          <a:xfrm>
            <a:off x="7239000" y="3352800"/>
            <a:ext cx="228600" cy="228600"/>
          </a:xfrm>
          <a:prstGeom prst="rect">
            <a:avLst/>
          </a:prstGeom>
          <a:noFill/>
          <a:ln w="9525">
            <a:noFill/>
            <a:miter lim="800000"/>
            <a:headEnd/>
            <a:tailEnd/>
          </a:ln>
          <a:effectLst/>
        </p:spPr>
        <p:txBody>
          <a:bodyPr wrap="none" anchor="ctr"/>
          <a:lstStyle/>
          <a:p>
            <a:endParaRPr lang="en-US"/>
          </a:p>
        </p:txBody>
      </p:sp>
      <p:sp>
        <p:nvSpPr>
          <p:cNvPr id="1748659" name="Rectangle 691"/>
          <p:cNvSpPr>
            <a:spLocks noChangeArrowheads="1"/>
          </p:cNvSpPr>
          <p:nvPr/>
        </p:nvSpPr>
        <p:spPr bwMode="auto">
          <a:xfrm>
            <a:off x="5334000" y="5943600"/>
            <a:ext cx="228600" cy="228600"/>
          </a:xfrm>
          <a:prstGeom prst="rect">
            <a:avLst/>
          </a:prstGeom>
          <a:noFill/>
          <a:ln w="9525">
            <a:noFill/>
            <a:miter lim="800000"/>
            <a:headEnd/>
            <a:tailEnd/>
          </a:ln>
          <a:effectLst/>
        </p:spPr>
        <p:txBody>
          <a:bodyPr wrap="none" anchor="ctr"/>
          <a:lstStyle/>
          <a:p>
            <a:endParaRPr lang="en-US"/>
          </a:p>
        </p:txBody>
      </p:sp>
      <p:grpSp>
        <p:nvGrpSpPr>
          <p:cNvPr id="1747969" name="Group 692"/>
          <p:cNvGrpSpPr>
            <a:grpSpLocks/>
          </p:cNvGrpSpPr>
          <p:nvPr/>
        </p:nvGrpSpPr>
        <p:grpSpPr bwMode="auto">
          <a:xfrm>
            <a:off x="2514600" y="4267200"/>
            <a:ext cx="1295400" cy="1676400"/>
            <a:chOff x="2928" y="2352"/>
            <a:chExt cx="816" cy="1056"/>
          </a:xfrm>
        </p:grpSpPr>
        <p:grpSp>
          <p:nvGrpSpPr>
            <p:cNvPr id="1747971" name="Group 693"/>
            <p:cNvGrpSpPr>
              <a:grpSpLocks/>
            </p:cNvGrpSpPr>
            <p:nvPr/>
          </p:nvGrpSpPr>
          <p:grpSpPr bwMode="auto">
            <a:xfrm>
              <a:off x="2928" y="2544"/>
              <a:ext cx="624" cy="864"/>
              <a:chOff x="1056" y="1920"/>
              <a:chExt cx="624" cy="864"/>
            </a:xfrm>
          </p:grpSpPr>
          <p:sp>
            <p:nvSpPr>
              <p:cNvPr id="1748662" name="Rectangle 69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663" name="Line 69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664" name="Line 69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665" name="Line 69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666" name="Line 69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667" name="Line 69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668" name="Line 70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669" name="Line 70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7980" name="Group 702"/>
            <p:cNvGrpSpPr>
              <a:grpSpLocks/>
            </p:cNvGrpSpPr>
            <p:nvPr/>
          </p:nvGrpSpPr>
          <p:grpSpPr bwMode="auto">
            <a:xfrm>
              <a:off x="2976" y="2496"/>
              <a:ext cx="624" cy="864"/>
              <a:chOff x="1056" y="1920"/>
              <a:chExt cx="624" cy="864"/>
            </a:xfrm>
          </p:grpSpPr>
          <p:sp>
            <p:nvSpPr>
              <p:cNvPr id="1748671" name="Rectangle 70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672" name="Line 70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673" name="Line 70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674" name="Line 70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675" name="Line 70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676" name="Line 70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677" name="Line 70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678" name="Line 71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7989" name="Group 711"/>
            <p:cNvGrpSpPr>
              <a:grpSpLocks/>
            </p:cNvGrpSpPr>
            <p:nvPr/>
          </p:nvGrpSpPr>
          <p:grpSpPr bwMode="auto">
            <a:xfrm>
              <a:off x="3024" y="2448"/>
              <a:ext cx="624" cy="864"/>
              <a:chOff x="1056" y="1920"/>
              <a:chExt cx="624" cy="864"/>
            </a:xfrm>
          </p:grpSpPr>
          <p:sp>
            <p:nvSpPr>
              <p:cNvPr id="1748680" name="Rectangle 71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681" name="Line 71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682" name="Line 71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683" name="Line 71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684" name="Line 71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685" name="Line 71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686" name="Line 71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687" name="Line 71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7998" name="Group 720"/>
            <p:cNvGrpSpPr>
              <a:grpSpLocks/>
            </p:cNvGrpSpPr>
            <p:nvPr/>
          </p:nvGrpSpPr>
          <p:grpSpPr bwMode="auto">
            <a:xfrm>
              <a:off x="3072" y="2400"/>
              <a:ext cx="624" cy="864"/>
              <a:chOff x="1056" y="1920"/>
              <a:chExt cx="624" cy="864"/>
            </a:xfrm>
          </p:grpSpPr>
          <p:sp>
            <p:nvSpPr>
              <p:cNvPr id="1748689" name="Rectangle 72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690" name="Line 72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691" name="Line 72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692" name="Line 72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693" name="Line 72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694" name="Line 72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695" name="Line 72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696" name="Line 72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007" name="Group 729"/>
            <p:cNvGrpSpPr>
              <a:grpSpLocks/>
            </p:cNvGrpSpPr>
            <p:nvPr/>
          </p:nvGrpSpPr>
          <p:grpSpPr bwMode="auto">
            <a:xfrm>
              <a:off x="3120" y="2352"/>
              <a:ext cx="624" cy="864"/>
              <a:chOff x="1056" y="1920"/>
              <a:chExt cx="624" cy="864"/>
            </a:xfrm>
          </p:grpSpPr>
          <p:sp>
            <p:nvSpPr>
              <p:cNvPr id="1748698" name="Rectangle 73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699" name="Line 73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700" name="Line 73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701" name="Line 73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702" name="Line 73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703" name="Line 73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704" name="Line 73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705" name="Line 73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48016" name="Group 738"/>
          <p:cNvGrpSpPr>
            <a:grpSpLocks/>
          </p:cNvGrpSpPr>
          <p:nvPr/>
        </p:nvGrpSpPr>
        <p:grpSpPr bwMode="auto">
          <a:xfrm>
            <a:off x="2895600" y="3886200"/>
            <a:ext cx="1295400" cy="1676400"/>
            <a:chOff x="2928" y="2352"/>
            <a:chExt cx="816" cy="1056"/>
          </a:xfrm>
        </p:grpSpPr>
        <p:grpSp>
          <p:nvGrpSpPr>
            <p:cNvPr id="1748017" name="Group 739"/>
            <p:cNvGrpSpPr>
              <a:grpSpLocks/>
            </p:cNvGrpSpPr>
            <p:nvPr/>
          </p:nvGrpSpPr>
          <p:grpSpPr bwMode="auto">
            <a:xfrm>
              <a:off x="2928" y="2544"/>
              <a:ext cx="624" cy="864"/>
              <a:chOff x="1056" y="1920"/>
              <a:chExt cx="624" cy="864"/>
            </a:xfrm>
          </p:grpSpPr>
          <p:sp>
            <p:nvSpPr>
              <p:cNvPr id="1748708" name="Rectangle 74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709" name="Line 74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710" name="Line 74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711" name="Line 74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712" name="Line 74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713" name="Line 74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714" name="Line 74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715" name="Line 74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026" name="Group 748"/>
            <p:cNvGrpSpPr>
              <a:grpSpLocks/>
            </p:cNvGrpSpPr>
            <p:nvPr/>
          </p:nvGrpSpPr>
          <p:grpSpPr bwMode="auto">
            <a:xfrm>
              <a:off x="2976" y="2496"/>
              <a:ext cx="624" cy="864"/>
              <a:chOff x="1056" y="1920"/>
              <a:chExt cx="624" cy="864"/>
            </a:xfrm>
          </p:grpSpPr>
          <p:sp>
            <p:nvSpPr>
              <p:cNvPr id="1748717" name="Rectangle 74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718" name="Line 75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719" name="Line 75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720" name="Line 75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721" name="Line 75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722" name="Line 75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723" name="Line 75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724" name="Line 75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035" name="Group 757"/>
            <p:cNvGrpSpPr>
              <a:grpSpLocks/>
            </p:cNvGrpSpPr>
            <p:nvPr/>
          </p:nvGrpSpPr>
          <p:grpSpPr bwMode="auto">
            <a:xfrm>
              <a:off x="3024" y="2448"/>
              <a:ext cx="624" cy="864"/>
              <a:chOff x="1056" y="1920"/>
              <a:chExt cx="624" cy="864"/>
            </a:xfrm>
          </p:grpSpPr>
          <p:sp>
            <p:nvSpPr>
              <p:cNvPr id="1748726" name="Rectangle 75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727" name="Line 75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728" name="Line 76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729" name="Line 76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730" name="Line 76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731" name="Line 76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732" name="Line 76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733" name="Line 76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044" name="Group 766"/>
            <p:cNvGrpSpPr>
              <a:grpSpLocks/>
            </p:cNvGrpSpPr>
            <p:nvPr/>
          </p:nvGrpSpPr>
          <p:grpSpPr bwMode="auto">
            <a:xfrm>
              <a:off x="3072" y="2400"/>
              <a:ext cx="624" cy="864"/>
              <a:chOff x="1056" y="1920"/>
              <a:chExt cx="624" cy="864"/>
            </a:xfrm>
          </p:grpSpPr>
          <p:sp>
            <p:nvSpPr>
              <p:cNvPr id="1748735" name="Rectangle 76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736" name="Line 76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737" name="Line 76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738" name="Line 77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739" name="Line 77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740" name="Line 77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741" name="Line 77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742" name="Line 77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053" name="Group 775"/>
            <p:cNvGrpSpPr>
              <a:grpSpLocks/>
            </p:cNvGrpSpPr>
            <p:nvPr/>
          </p:nvGrpSpPr>
          <p:grpSpPr bwMode="auto">
            <a:xfrm>
              <a:off x="3120" y="2352"/>
              <a:ext cx="624" cy="864"/>
              <a:chOff x="1056" y="1920"/>
              <a:chExt cx="624" cy="864"/>
            </a:xfrm>
          </p:grpSpPr>
          <p:sp>
            <p:nvSpPr>
              <p:cNvPr id="1748744" name="Rectangle 77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745" name="Line 77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746" name="Line 77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747" name="Line 77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748" name="Line 78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749" name="Line 78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750" name="Line 78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751" name="Line 78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48062" name="Group 784"/>
          <p:cNvGrpSpPr>
            <a:grpSpLocks/>
          </p:cNvGrpSpPr>
          <p:nvPr/>
        </p:nvGrpSpPr>
        <p:grpSpPr bwMode="auto">
          <a:xfrm>
            <a:off x="3276600" y="3505200"/>
            <a:ext cx="1295400" cy="1676400"/>
            <a:chOff x="2928" y="2352"/>
            <a:chExt cx="816" cy="1056"/>
          </a:xfrm>
        </p:grpSpPr>
        <p:grpSp>
          <p:nvGrpSpPr>
            <p:cNvPr id="1748063" name="Group 785"/>
            <p:cNvGrpSpPr>
              <a:grpSpLocks/>
            </p:cNvGrpSpPr>
            <p:nvPr/>
          </p:nvGrpSpPr>
          <p:grpSpPr bwMode="auto">
            <a:xfrm>
              <a:off x="2928" y="2544"/>
              <a:ext cx="624" cy="864"/>
              <a:chOff x="1056" y="1920"/>
              <a:chExt cx="624" cy="864"/>
            </a:xfrm>
          </p:grpSpPr>
          <p:sp>
            <p:nvSpPr>
              <p:cNvPr id="1748754" name="Rectangle 78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755" name="Line 78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756" name="Line 78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757" name="Line 78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758" name="Line 79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759" name="Line 79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760" name="Line 79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761" name="Line 79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072" name="Group 794"/>
            <p:cNvGrpSpPr>
              <a:grpSpLocks/>
            </p:cNvGrpSpPr>
            <p:nvPr/>
          </p:nvGrpSpPr>
          <p:grpSpPr bwMode="auto">
            <a:xfrm>
              <a:off x="2976" y="2496"/>
              <a:ext cx="624" cy="864"/>
              <a:chOff x="1056" y="1920"/>
              <a:chExt cx="624" cy="864"/>
            </a:xfrm>
          </p:grpSpPr>
          <p:sp>
            <p:nvSpPr>
              <p:cNvPr id="1748763" name="Rectangle 79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764" name="Line 79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765" name="Line 79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766" name="Line 79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767" name="Line 79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768" name="Line 80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769" name="Line 80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770" name="Line 80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081" name="Group 803"/>
            <p:cNvGrpSpPr>
              <a:grpSpLocks/>
            </p:cNvGrpSpPr>
            <p:nvPr/>
          </p:nvGrpSpPr>
          <p:grpSpPr bwMode="auto">
            <a:xfrm>
              <a:off x="3024" y="2448"/>
              <a:ext cx="624" cy="864"/>
              <a:chOff x="1056" y="1920"/>
              <a:chExt cx="624" cy="864"/>
            </a:xfrm>
          </p:grpSpPr>
          <p:sp>
            <p:nvSpPr>
              <p:cNvPr id="1748772" name="Rectangle 80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773" name="Line 80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774" name="Line 80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775" name="Line 80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776" name="Line 80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777" name="Line 80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778" name="Line 81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779" name="Line 81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090" name="Group 812"/>
            <p:cNvGrpSpPr>
              <a:grpSpLocks/>
            </p:cNvGrpSpPr>
            <p:nvPr/>
          </p:nvGrpSpPr>
          <p:grpSpPr bwMode="auto">
            <a:xfrm>
              <a:off x="3072" y="2400"/>
              <a:ext cx="624" cy="864"/>
              <a:chOff x="1056" y="1920"/>
              <a:chExt cx="624" cy="864"/>
            </a:xfrm>
          </p:grpSpPr>
          <p:sp>
            <p:nvSpPr>
              <p:cNvPr id="1748781" name="Rectangle 81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782" name="Line 81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783" name="Line 81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784" name="Line 81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785" name="Line 81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786" name="Line 81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787" name="Line 81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788" name="Line 82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099" name="Group 821"/>
            <p:cNvGrpSpPr>
              <a:grpSpLocks/>
            </p:cNvGrpSpPr>
            <p:nvPr/>
          </p:nvGrpSpPr>
          <p:grpSpPr bwMode="auto">
            <a:xfrm>
              <a:off x="3120" y="2352"/>
              <a:ext cx="624" cy="864"/>
              <a:chOff x="1056" y="1920"/>
              <a:chExt cx="624" cy="864"/>
            </a:xfrm>
          </p:grpSpPr>
          <p:sp>
            <p:nvSpPr>
              <p:cNvPr id="1748790" name="Rectangle 82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791" name="Line 82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792" name="Line 82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793" name="Line 82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794" name="Line 82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795" name="Line 82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796" name="Line 82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797" name="Line 82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48108" name="Group 830"/>
          <p:cNvGrpSpPr>
            <a:grpSpLocks/>
          </p:cNvGrpSpPr>
          <p:nvPr/>
        </p:nvGrpSpPr>
        <p:grpSpPr bwMode="auto">
          <a:xfrm>
            <a:off x="3657600" y="3429000"/>
            <a:ext cx="990600" cy="1371600"/>
            <a:chOff x="1056" y="1920"/>
            <a:chExt cx="624" cy="864"/>
          </a:xfrm>
        </p:grpSpPr>
        <p:sp>
          <p:nvSpPr>
            <p:cNvPr id="1748799" name="Rectangle 83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800" name="Line 83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801" name="Line 83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802" name="Line 83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803" name="Line 83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804" name="Line 83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805" name="Line 83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806" name="Line 83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109" name="Group 839"/>
          <p:cNvGrpSpPr>
            <a:grpSpLocks/>
          </p:cNvGrpSpPr>
          <p:nvPr/>
        </p:nvGrpSpPr>
        <p:grpSpPr bwMode="auto">
          <a:xfrm>
            <a:off x="3733800" y="3352800"/>
            <a:ext cx="990600" cy="1371600"/>
            <a:chOff x="1056" y="1920"/>
            <a:chExt cx="624" cy="864"/>
          </a:xfrm>
        </p:grpSpPr>
        <p:sp>
          <p:nvSpPr>
            <p:cNvPr id="1748808" name="Rectangle 84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809" name="Line 84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810" name="Line 84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811" name="Line 84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812" name="Line 84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813" name="Line 84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814" name="Line 84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815" name="Line 84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118" name="Group 848"/>
          <p:cNvGrpSpPr>
            <a:grpSpLocks/>
          </p:cNvGrpSpPr>
          <p:nvPr/>
        </p:nvGrpSpPr>
        <p:grpSpPr bwMode="auto">
          <a:xfrm>
            <a:off x="3810000" y="3276600"/>
            <a:ext cx="990600" cy="1371600"/>
            <a:chOff x="1056" y="1920"/>
            <a:chExt cx="624" cy="864"/>
          </a:xfrm>
        </p:grpSpPr>
        <p:sp>
          <p:nvSpPr>
            <p:cNvPr id="1748817" name="Rectangle 84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818" name="Line 85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819" name="Line 85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820" name="Line 85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821" name="Line 85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822" name="Line 85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823" name="Line 85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824" name="Line 85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127" name="Group 857"/>
          <p:cNvGrpSpPr>
            <a:grpSpLocks/>
          </p:cNvGrpSpPr>
          <p:nvPr/>
        </p:nvGrpSpPr>
        <p:grpSpPr bwMode="auto">
          <a:xfrm>
            <a:off x="3886200" y="3200400"/>
            <a:ext cx="990600" cy="1371600"/>
            <a:chOff x="1056" y="1920"/>
            <a:chExt cx="624" cy="864"/>
          </a:xfrm>
        </p:grpSpPr>
        <p:sp>
          <p:nvSpPr>
            <p:cNvPr id="1748826" name="Rectangle 85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827" name="Line 85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828" name="Line 86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829" name="Line 86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830" name="Line 86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831" name="Line 86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832" name="Line 86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833" name="Line 86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136" name="Group 866"/>
          <p:cNvGrpSpPr>
            <a:grpSpLocks/>
          </p:cNvGrpSpPr>
          <p:nvPr/>
        </p:nvGrpSpPr>
        <p:grpSpPr bwMode="auto">
          <a:xfrm>
            <a:off x="3962400" y="3124200"/>
            <a:ext cx="990600" cy="1371600"/>
            <a:chOff x="1056" y="1920"/>
            <a:chExt cx="624" cy="864"/>
          </a:xfrm>
        </p:grpSpPr>
        <p:sp>
          <p:nvSpPr>
            <p:cNvPr id="1748835" name="Rectangle 86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836" name="Line 86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837" name="Line 86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838" name="Line 87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839" name="Line 87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840" name="Line 87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841" name="Line 87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842" name="Line 87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145" name="Group 875"/>
          <p:cNvGrpSpPr>
            <a:grpSpLocks/>
          </p:cNvGrpSpPr>
          <p:nvPr/>
        </p:nvGrpSpPr>
        <p:grpSpPr bwMode="auto">
          <a:xfrm>
            <a:off x="4038600" y="2743200"/>
            <a:ext cx="1295400" cy="1676400"/>
            <a:chOff x="2928" y="2352"/>
            <a:chExt cx="816" cy="1056"/>
          </a:xfrm>
        </p:grpSpPr>
        <p:grpSp>
          <p:nvGrpSpPr>
            <p:cNvPr id="1748154" name="Group 876"/>
            <p:cNvGrpSpPr>
              <a:grpSpLocks/>
            </p:cNvGrpSpPr>
            <p:nvPr/>
          </p:nvGrpSpPr>
          <p:grpSpPr bwMode="auto">
            <a:xfrm>
              <a:off x="2928" y="2544"/>
              <a:ext cx="624" cy="864"/>
              <a:chOff x="1056" y="1920"/>
              <a:chExt cx="624" cy="864"/>
            </a:xfrm>
          </p:grpSpPr>
          <p:sp>
            <p:nvSpPr>
              <p:cNvPr id="1748845" name="Rectangle 87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846" name="Line 87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847" name="Line 87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848" name="Line 88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849" name="Line 88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850" name="Line 88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851" name="Line 88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852" name="Line 88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155" name="Group 885"/>
            <p:cNvGrpSpPr>
              <a:grpSpLocks/>
            </p:cNvGrpSpPr>
            <p:nvPr/>
          </p:nvGrpSpPr>
          <p:grpSpPr bwMode="auto">
            <a:xfrm>
              <a:off x="2976" y="2496"/>
              <a:ext cx="624" cy="864"/>
              <a:chOff x="1056" y="1920"/>
              <a:chExt cx="624" cy="864"/>
            </a:xfrm>
          </p:grpSpPr>
          <p:sp>
            <p:nvSpPr>
              <p:cNvPr id="1748854" name="Rectangle 88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855" name="Line 88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856" name="Line 88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857" name="Line 88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858" name="Line 89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859" name="Line 89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860" name="Line 89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861" name="Line 89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164" name="Group 894"/>
            <p:cNvGrpSpPr>
              <a:grpSpLocks/>
            </p:cNvGrpSpPr>
            <p:nvPr/>
          </p:nvGrpSpPr>
          <p:grpSpPr bwMode="auto">
            <a:xfrm>
              <a:off x="3024" y="2448"/>
              <a:ext cx="624" cy="864"/>
              <a:chOff x="1056" y="1920"/>
              <a:chExt cx="624" cy="864"/>
            </a:xfrm>
          </p:grpSpPr>
          <p:sp>
            <p:nvSpPr>
              <p:cNvPr id="1748863" name="Rectangle 89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864" name="Line 89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865" name="Line 89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866" name="Line 89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867" name="Line 89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868" name="Line 90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869" name="Line 90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870" name="Line 90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173" name="Group 903"/>
            <p:cNvGrpSpPr>
              <a:grpSpLocks/>
            </p:cNvGrpSpPr>
            <p:nvPr/>
          </p:nvGrpSpPr>
          <p:grpSpPr bwMode="auto">
            <a:xfrm>
              <a:off x="3072" y="2400"/>
              <a:ext cx="624" cy="864"/>
              <a:chOff x="1056" y="1920"/>
              <a:chExt cx="624" cy="864"/>
            </a:xfrm>
          </p:grpSpPr>
          <p:sp>
            <p:nvSpPr>
              <p:cNvPr id="1748872" name="Rectangle 90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873" name="Line 90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874" name="Line 90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875" name="Line 90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876" name="Line 90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877" name="Line 90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878" name="Line 91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879" name="Line 91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182" name="Group 912"/>
            <p:cNvGrpSpPr>
              <a:grpSpLocks/>
            </p:cNvGrpSpPr>
            <p:nvPr/>
          </p:nvGrpSpPr>
          <p:grpSpPr bwMode="auto">
            <a:xfrm>
              <a:off x="3120" y="2352"/>
              <a:ext cx="624" cy="864"/>
              <a:chOff x="1056" y="1920"/>
              <a:chExt cx="624" cy="864"/>
            </a:xfrm>
          </p:grpSpPr>
          <p:sp>
            <p:nvSpPr>
              <p:cNvPr id="1748881" name="Rectangle 91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882" name="Line 91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883" name="Line 91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884" name="Line 91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885" name="Line 91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886" name="Line 91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887" name="Line 91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888" name="Line 92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sp>
        <p:nvSpPr>
          <p:cNvPr id="1748889" name="Rectangle 921"/>
          <p:cNvSpPr>
            <a:spLocks noChangeArrowheads="1"/>
          </p:cNvSpPr>
          <p:nvPr/>
        </p:nvSpPr>
        <p:spPr bwMode="auto">
          <a:xfrm>
            <a:off x="4191000" y="5943600"/>
            <a:ext cx="228600" cy="228600"/>
          </a:xfrm>
          <a:prstGeom prst="rect">
            <a:avLst/>
          </a:prstGeom>
          <a:noFill/>
          <a:ln w="9525">
            <a:noFill/>
            <a:miter lim="800000"/>
            <a:headEnd/>
            <a:tailEnd/>
          </a:ln>
          <a:effectLst/>
        </p:spPr>
        <p:txBody>
          <a:bodyPr wrap="none" anchor="ctr"/>
          <a:lstStyle/>
          <a:p>
            <a:endParaRPr lang="en-US"/>
          </a:p>
        </p:txBody>
      </p:sp>
      <p:grpSp>
        <p:nvGrpSpPr>
          <p:cNvPr id="1748191" name="Group 922"/>
          <p:cNvGrpSpPr>
            <a:grpSpLocks/>
          </p:cNvGrpSpPr>
          <p:nvPr/>
        </p:nvGrpSpPr>
        <p:grpSpPr bwMode="auto">
          <a:xfrm>
            <a:off x="1371600" y="4267200"/>
            <a:ext cx="1295400" cy="1676400"/>
            <a:chOff x="2928" y="2352"/>
            <a:chExt cx="816" cy="1056"/>
          </a:xfrm>
        </p:grpSpPr>
        <p:grpSp>
          <p:nvGrpSpPr>
            <p:cNvPr id="1748201" name="Group 923"/>
            <p:cNvGrpSpPr>
              <a:grpSpLocks/>
            </p:cNvGrpSpPr>
            <p:nvPr/>
          </p:nvGrpSpPr>
          <p:grpSpPr bwMode="auto">
            <a:xfrm>
              <a:off x="2928" y="2544"/>
              <a:ext cx="624" cy="864"/>
              <a:chOff x="1056" y="1920"/>
              <a:chExt cx="624" cy="864"/>
            </a:xfrm>
          </p:grpSpPr>
          <p:sp>
            <p:nvSpPr>
              <p:cNvPr id="1748892" name="Rectangle 92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893" name="Line 92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894" name="Line 92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895" name="Line 92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896" name="Line 92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897" name="Line 92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898" name="Line 93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899" name="Line 93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202" name="Group 932"/>
            <p:cNvGrpSpPr>
              <a:grpSpLocks/>
            </p:cNvGrpSpPr>
            <p:nvPr/>
          </p:nvGrpSpPr>
          <p:grpSpPr bwMode="auto">
            <a:xfrm>
              <a:off x="2976" y="2496"/>
              <a:ext cx="624" cy="864"/>
              <a:chOff x="1056" y="1920"/>
              <a:chExt cx="624" cy="864"/>
            </a:xfrm>
          </p:grpSpPr>
          <p:sp>
            <p:nvSpPr>
              <p:cNvPr id="1748901" name="Rectangle 93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902" name="Line 93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903" name="Line 93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904" name="Line 93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905" name="Line 93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906" name="Line 93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907" name="Line 93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908" name="Line 94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211" name="Group 941"/>
            <p:cNvGrpSpPr>
              <a:grpSpLocks/>
            </p:cNvGrpSpPr>
            <p:nvPr/>
          </p:nvGrpSpPr>
          <p:grpSpPr bwMode="auto">
            <a:xfrm>
              <a:off x="3024" y="2448"/>
              <a:ext cx="624" cy="864"/>
              <a:chOff x="1056" y="1920"/>
              <a:chExt cx="624" cy="864"/>
            </a:xfrm>
          </p:grpSpPr>
          <p:sp>
            <p:nvSpPr>
              <p:cNvPr id="1748910" name="Rectangle 94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911" name="Line 94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912" name="Line 94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913" name="Line 94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914" name="Line 94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915" name="Line 94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916" name="Line 94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917" name="Line 94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220" name="Group 950"/>
            <p:cNvGrpSpPr>
              <a:grpSpLocks/>
            </p:cNvGrpSpPr>
            <p:nvPr/>
          </p:nvGrpSpPr>
          <p:grpSpPr bwMode="auto">
            <a:xfrm>
              <a:off x="3072" y="2400"/>
              <a:ext cx="624" cy="864"/>
              <a:chOff x="1056" y="1920"/>
              <a:chExt cx="624" cy="864"/>
            </a:xfrm>
          </p:grpSpPr>
          <p:sp>
            <p:nvSpPr>
              <p:cNvPr id="1748919" name="Rectangle 95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920" name="Line 95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921" name="Line 95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922" name="Line 95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923" name="Line 95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924" name="Line 95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925" name="Line 95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926" name="Line 95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229" name="Group 959"/>
            <p:cNvGrpSpPr>
              <a:grpSpLocks/>
            </p:cNvGrpSpPr>
            <p:nvPr/>
          </p:nvGrpSpPr>
          <p:grpSpPr bwMode="auto">
            <a:xfrm>
              <a:off x="3120" y="2352"/>
              <a:ext cx="624" cy="864"/>
              <a:chOff x="1056" y="1920"/>
              <a:chExt cx="624" cy="864"/>
            </a:xfrm>
          </p:grpSpPr>
          <p:sp>
            <p:nvSpPr>
              <p:cNvPr id="1748928" name="Rectangle 96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929" name="Line 96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930" name="Line 96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931" name="Line 96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932" name="Line 96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933" name="Line 96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934" name="Line 96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935" name="Line 96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48238" name="Group 968"/>
          <p:cNvGrpSpPr>
            <a:grpSpLocks/>
          </p:cNvGrpSpPr>
          <p:nvPr/>
        </p:nvGrpSpPr>
        <p:grpSpPr bwMode="auto">
          <a:xfrm>
            <a:off x="1752600" y="4191000"/>
            <a:ext cx="990600" cy="1371600"/>
            <a:chOff x="1056" y="1920"/>
            <a:chExt cx="624" cy="864"/>
          </a:xfrm>
        </p:grpSpPr>
        <p:sp>
          <p:nvSpPr>
            <p:cNvPr id="1748937" name="Rectangle 96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938" name="Line 97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939" name="Line 97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940" name="Line 97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941" name="Line 97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942" name="Line 97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943" name="Line 97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944" name="Line 97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247" name="Group 977"/>
          <p:cNvGrpSpPr>
            <a:grpSpLocks/>
          </p:cNvGrpSpPr>
          <p:nvPr/>
        </p:nvGrpSpPr>
        <p:grpSpPr bwMode="auto">
          <a:xfrm>
            <a:off x="1828800" y="4114800"/>
            <a:ext cx="990600" cy="1371600"/>
            <a:chOff x="1056" y="1920"/>
            <a:chExt cx="624" cy="864"/>
          </a:xfrm>
        </p:grpSpPr>
        <p:sp>
          <p:nvSpPr>
            <p:cNvPr id="1748946" name="Rectangle 97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947" name="Line 97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948" name="Line 98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949" name="Line 98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950" name="Line 98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951" name="Line 98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952" name="Line 98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953" name="Line 98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256" name="Group 986"/>
          <p:cNvGrpSpPr>
            <a:grpSpLocks/>
          </p:cNvGrpSpPr>
          <p:nvPr/>
        </p:nvGrpSpPr>
        <p:grpSpPr bwMode="auto">
          <a:xfrm>
            <a:off x="1905000" y="4038600"/>
            <a:ext cx="990600" cy="1371600"/>
            <a:chOff x="1056" y="1920"/>
            <a:chExt cx="624" cy="864"/>
          </a:xfrm>
        </p:grpSpPr>
        <p:sp>
          <p:nvSpPr>
            <p:cNvPr id="1748955" name="Rectangle 98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956" name="Line 98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957" name="Line 98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958" name="Line 99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959" name="Line 99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960" name="Line 99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961" name="Line 99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962" name="Line 99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265" name="Group 995"/>
          <p:cNvGrpSpPr>
            <a:grpSpLocks/>
          </p:cNvGrpSpPr>
          <p:nvPr/>
        </p:nvGrpSpPr>
        <p:grpSpPr bwMode="auto">
          <a:xfrm>
            <a:off x="1981200" y="3962400"/>
            <a:ext cx="990600" cy="1371600"/>
            <a:chOff x="1056" y="1920"/>
            <a:chExt cx="624" cy="864"/>
          </a:xfrm>
        </p:grpSpPr>
        <p:sp>
          <p:nvSpPr>
            <p:cNvPr id="1748964" name="Rectangle 99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965" name="Line 99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966" name="Line 99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967" name="Line 99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968" name="Line 100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969" name="Line 100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970" name="Line 100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971" name="Line 100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274" name="Group 1004"/>
          <p:cNvGrpSpPr>
            <a:grpSpLocks/>
          </p:cNvGrpSpPr>
          <p:nvPr/>
        </p:nvGrpSpPr>
        <p:grpSpPr bwMode="auto">
          <a:xfrm>
            <a:off x="2057400" y="3886200"/>
            <a:ext cx="990600" cy="1371600"/>
            <a:chOff x="1056" y="1920"/>
            <a:chExt cx="624" cy="864"/>
          </a:xfrm>
        </p:grpSpPr>
        <p:sp>
          <p:nvSpPr>
            <p:cNvPr id="1748973" name="Rectangle 100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974" name="Line 100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975" name="Line 100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976" name="Line 100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977" name="Line 100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978" name="Line 101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979" name="Line 101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980" name="Line 101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283" name="Group 1013"/>
          <p:cNvGrpSpPr>
            <a:grpSpLocks/>
          </p:cNvGrpSpPr>
          <p:nvPr/>
        </p:nvGrpSpPr>
        <p:grpSpPr bwMode="auto">
          <a:xfrm>
            <a:off x="2133600" y="3810000"/>
            <a:ext cx="990600" cy="1371600"/>
            <a:chOff x="1056" y="1920"/>
            <a:chExt cx="624" cy="864"/>
          </a:xfrm>
        </p:grpSpPr>
        <p:sp>
          <p:nvSpPr>
            <p:cNvPr id="1748982" name="Rectangle 101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983" name="Line 101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984" name="Line 101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985" name="Line 101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986" name="Line 101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987" name="Line 101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988" name="Line 102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989" name="Line 102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292" name="Group 1022"/>
          <p:cNvGrpSpPr>
            <a:grpSpLocks/>
          </p:cNvGrpSpPr>
          <p:nvPr/>
        </p:nvGrpSpPr>
        <p:grpSpPr bwMode="auto">
          <a:xfrm>
            <a:off x="2209800" y="3733800"/>
            <a:ext cx="990600" cy="1371600"/>
            <a:chOff x="1056" y="1920"/>
            <a:chExt cx="624" cy="864"/>
          </a:xfrm>
        </p:grpSpPr>
        <p:sp>
          <p:nvSpPr>
            <p:cNvPr id="1748991" name="Rectangle 102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8992" name="Line 102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8993" name="Line 102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8994" name="Line 102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8995" name="Line 102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8996" name="Line 102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8997" name="Line 102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8998" name="Line 103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293" name="Group 1031"/>
          <p:cNvGrpSpPr>
            <a:grpSpLocks/>
          </p:cNvGrpSpPr>
          <p:nvPr/>
        </p:nvGrpSpPr>
        <p:grpSpPr bwMode="auto">
          <a:xfrm>
            <a:off x="2286000" y="3657600"/>
            <a:ext cx="990600" cy="1371600"/>
            <a:chOff x="1056" y="1920"/>
            <a:chExt cx="624" cy="864"/>
          </a:xfrm>
        </p:grpSpPr>
        <p:sp>
          <p:nvSpPr>
            <p:cNvPr id="1749000" name="Rectangle 103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9001" name="Line 103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9002" name="Line 103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9003" name="Line 103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9004" name="Line 103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9005" name="Line 103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9006" name="Line 103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9007" name="Line 103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302" name="Group 1040"/>
          <p:cNvGrpSpPr>
            <a:grpSpLocks/>
          </p:cNvGrpSpPr>
          <p:nvPr/>
        </p:nvGrpSpPr>
        <p:grpSpPr bwMode="auto">
          <a:xfrm>
            <a:off x="2362200" y="3581400"/>
            <a:ext cx="990600" cy="1371600"/>
            <a:chOff x="1056" y="1920"/>
            <a:chExt cx="624" cy="864"/>
          </a:xfrm>
        </p:grpSpPr>
        <p:sp>
          <p:nvSpPr>
            <p:cNvPr id="1749009" name="Rectangle 104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9010" name="Line 104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9011" name="Line 104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9012" name="Line 104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9013" name="Line 104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9014" name="Line 104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9015" name="Line 104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9016" name="Line 104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311" name="Group 1049"/>
          <p:cNvGrpSpPr>
            <a:grpSpLocks/>
          </p:cNvGrpSpPr>
          <p:nvPr/>
        </p:nvGrpSpPr>
        <p:grpSpPr bwMode="auto">
          <a:xfrm>
            <a:off x="2438400" y="3505200"/>
            <a:ext cx="990600" cy="1371600"/>
            <a:chOff x="1056" y="1920"/>
            <a:chExt cx="624" cy="864"/>
          </a:xfrm>
        </p:grpSpPr>
        <p:sp>
          <p:nvSpPr>
            <p:cNvPr id="1749018" name="Rectangle 105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9019" name="Line 105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9020" name="Line 105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9021" name="Line 105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9022" name="Line 105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9023" name="Line 105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9024" name="Line 105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9025" name="Line 105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320" name="Group 1058"/>
          <p:cNvGrpSpPr>
            <a:grpSpLocks/>
          </p:cNvGrpSpPr>
          <p:nvPr/>
        </p:nvGrpSpPr>
        <p:grpSpPr bwMode="auto">
          <a:xfrm>
            <a:off x="2514600" y="3429000"/>
            <a:ext cx="990600" cy="1371600"/>
            <a:chOff x="1056" y="1920"/>
            <a:chExt cx="624" cy="864"/>
          </a:xfrm>
        </p:grpSpPr>
        <p:sp>
          <p:nvSpPr>
            <p:cNvPr id="1749027" name="Rectangle 105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9028" name="Line 106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9029" name="Line 106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9030" name="Line 106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9031" name="Line 106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9032" name="Line 106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9033" name="Line 106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9034" name="Line 106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329" name="Group 1067"/>
          <p:cNvGrpSpPr>
            <a:grpSpLocks/>
          </p:cNvGrpSpPr>
          <p:nvPr/>
        </p:nvGrpSpPr>
        <p:grpSpPr bwMode="auto">
          <a:xfrm>
            <a:off x="2590800" y="3352800"/>
            <a:ext cx="990600" cy="1371600"/>
            <a:chOff x="1056" y="1920"/>
            <a:chExt cx="624" cy="864"/>
          </a:xfrm>
        </p:grpSpPr>
        <p:sp>
          <p:nvSpPr>
            <p:cNvPr id="1749036" name="Rectangle 106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9037" name="Line 106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9038" name="Line 107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9039" name="Line 107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9040" name="Line 107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9041" name="Line 107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9042" name="Line 107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9043" name="Line 107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338" name="Group 1076"/>
          <p:cNvGrpSpPr>
            <a:grpSpLocks/>
          </p:cNvGrpSpPr>
          <p:nvPr/>
        </p:nvGrpSpPr>
        <p:grpSpPr bwMode="auto">
          <a:xfrm>
            <a:off x="2667000" y="3276600"/>
            <a:ext cx="990600" cy="1371600"/>
            <a:chOff x="1056" y="1920"/>
            <a:chExt cx="624" cy="864"/>
          </a:xfrm>
        </p:grpSpPr>
        <p:sp>
          <p:nvSpPr>
            <p:cNvPr id="1749045" name="Rectangle 107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9046" name="Line 107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9047" name="Line 107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9048" name="Line 108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9049" name="Line 108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9050" name="Line 108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9051" name="Line 108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9052" name="Line 108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339" name="Group 1085"/>
          <p:cNvGrpSpPr>
            <a:grpSpLocks/>
          </p:cNvGrpSpPr>
          <p:nvPr/>
        </p:nvGrpSpPr>
        <p:grpSpPr bwMode="auto">
          <a:xfrm>
            <a:off x="2743200" y="3200400"/>
            <a:ext cx="990600" cy="1371600"/>
            <a:chOff x="1056" y="1920"/>
            <a:chExt cx="624" cy="864"/>
          </a:xfrm>
        </p:grpSpPr>
        <p:sp>
          <p:nvSpPr>
            <p:cNvPr id="1749054" name="Rectangle 108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9055" name="Line 108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9056" name="Line 108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9057" name="Line 108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9058" name="Line 109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9059" name="Line 109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9060" name="Line 109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9061" name="Line 109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348" name="Group 1094"/>
          <p:cNvGrpSpPr>
            <a:grpSpLocks/>
          </p:cNvGrpSpPr>
          <p:nvPr/>
        </p:nvGrpSpPr>
        <p:grpSpPr bwMode="auto">
          <a:xfrm>
            <a:off x="2819400" y="3124200"/>
            <a:ext cx="990600" cy="1371600"/>
            <a:chOff x="1056" y="1920"/>
            <a:chExt cx="624" cy="864"/>
          </a:xfrm>
        </p:grpSpPr>
        <p:sp>
          <p:nvSpPr>
            <p:cNvPr id="1749063" name="Rectangle 109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9064" name="Line 109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9065" name="Line 109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9066" name="Line 109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9067" name="Line 109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9068" name="Line 110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9069" name="Line 110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9070" name="Line 110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357" name="Group 1103"/>
          <p:cNvGrpSpPr>
            <a:grpSpLocks/>
          </p:cNvGrpSpPr>
          <p:nvPr/>
        </p:nvGrpSpPr>
        <p:grpSpPr bwMode="auto">
          <a:xfrm>
            <a:off x="2895600" y="2743200"/>
            <a:ext cx="1295400" cy="1676400"/>
            <a:chOff x="2928" y="2352"/>
            <a:chExt cx="816" cy="1056"/>
          </a:xfrm>
        </p:grpSpPr>
        <p:grpSp>
          <p:nvGrpSpPr>
            <p:cNvPr id="1748366" name="Group 1104"/>
            <p:cNvGrpSpPr>
              <a:grpSpLocks/>
            </p:cNvGrpSpPr>
            <p:nvPr/>
          </p:nvGrpSpPr>
          <p:grpSpPr bwMode="auto">
            <a:xfrm>
              <a:off x="2928" y="2544"/>
              <a:ext cx="624" cy="864"/>
              <a:chOff x="1056" y="1920"/>
              <a:chExt cx="624" cy="864"/>
            </a:xfrm>
          </p:grpSpPr>
          <p:sp>
            <p:nvSpPr>
              <p:cNvPr id="1749073" name="Rectangle 110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9074" name="Line 110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9075" name="Line 110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9076" name="Line 110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9077" name="Line 110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9078" name="Line 111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9079" name="Line 111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9080" name="Line 111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375" name="Group 1113"/>
            <p:cNvGrpSpPr>
              <a:grpSpLocks/>
            </p:cNvGrpSpPr>
            <p:nvPr/>
          </p:nvGrpSpPr>
          <p:grpSpPr bwMode="auto">
            <a:xfrm>
              <a:off x="2976" y="2496"/>
              <a:ext cx="624" cy="864"/>
              <a:chOff x="1056" y="1920"/>
              <a:chExt cx="624" cy="864"/>
            </a:xfrm>
          </p:grpSpPr>
          <p:sp>
            <p:nvSpPr>
              <p:cNvPr id="1749082" name="Rectangle 111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9083" name="Line 111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9084" name="Line 111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9085" name="Line 111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9086" name="Line 111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9087" name="Line 111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9088" name="Line 112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9089" name="Line 112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384" name="Group 1122"/>
            <p:cNvGrpSpPr>
              <a:grpSpLocks/>
            </p:cNvGrpSpPr>
            <p:nvPr/>
          </p:nvGrpSpPr>
          <p:grpSpPr bwMode="auto">
            <a:xfrm>
              <a:off x="3024" y="2448"/>
              <a:ext cx="624" cy="864"/>
              <a:chOff x="1056" y="1920"/>
              <a:chExt cx="624" cy="864"/>
            </a:xfrm>
          </p:grpSpPr>
          <p:sp>
            <p:nvSpPr>
              <p:cNvPr id="1749091" name="Rectangle 112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9092" name="Line 112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9093" name="Line 112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9094" name="Line 112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9095" name="Line 112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9096" name="Line 112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9097" name="Line 112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9098" name="Line 113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385" name="Group 1131"/>
            <p:cNvGrpSpPr>
              <a:grpSpLocks/>
            </p:cNvGrpSpPr>
            <p:nvPr/>
          </p:nvGrpSpPr>
          <p:grpSpPr bwMode="auto">
            <a:xfrm>
              <a:off x="3072" y="2400"/>
              <a:ext cx="624" cy="864"/>
              <a:chOff x="1056" y="1920"/>
              <a:chExt cx="624" cy="864"/>
            </a:xfrm>
          </p:grpSpPr>
          <p:sp>
            <p:nvSpPr>
              <p:cNvPr id="1749100" name="Rectangle 113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9101" name="Line 113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9102" name="Line 113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9103" name="Line 113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9104" name="Line 113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9105" name="Line 113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9106" name="Line 113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9107" name="Line 113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48394" name="Group 1140"/>
            <p:cNvGrpSpPr>
              <a:grpSpLocks/>
            </p:cNvGrpSpPr>
            <p:nvPr/>
          </p:nvGrpSpPr>
          <p:grpSpPr bwMode="auto">
            <a:xfrm>
              <a:off x="3120" y="2352"/>
              <a:ext cx="624" cy="864"/>
              <a:chOff x="1056" y="1920"/>
              <a:chExt cx="624" cy="864"/>
            </a:xfrm>
          </p:grpSpPr>
          <p:sp>
            <p:nvSpPr>
              <p:cNvPr id="1749109" name="Rectangle 114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49110" name="Line 114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49111" name="Line 114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49112" name="Line 114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49113" name="Line 114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49114" name="Line 114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49115" name="Line 114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49116" name="Line 114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pic>
        <p:nvPicPr>
          <p:cNvPr id="1749117" name="Picture 1149" descr="MCj03632420000[1]"/>
          <p:cNvPicPr>
            <a:picLocks noChangeAspect="1" noChangeArrowheads="1"/>
          </p:cNvPicPr>
          <p:nvPr/>
        </p:nvPicPr>
        <p:blipFill>
          <a:blip r:embed="rId2" cstate="print"/>
          <a:srcRect/>
          <a:stretch>
            <a:fillRect/>
          </a:stretch>
        </p:blipFill>
        <p:spPr bwMode="auto">
          <a:xfrm flipH="1">
            <a:off x="0" y="2590800"/>
            <a:ext cx="1509713" cy="1822450"/>
          </a:xfrm>
          <a:prstGeom prst="rect">
            <a:avLst/>
          </a:prstGeom>
          <a:noFill/>
        </p:spPr>
      </p:pic>
      <p:sp>
        <p:nvSpPr>
          <p:cNvPr id="1749118" name="Rectangle 1150"/>
          <p:cNvSpPr>
            <a:spLocks noChangeArrowheads="1"/>
          </p:cNvSpPr>
          <p:nvPr/>
        </p:nvSpPr>
        <p:spPr bwMode="auto">
          <a:xfrm>
            <a:off x="4114800" y="1676400"/>
            <a:ext cx="1447800" cy="304800"/>
          </a:xfrm>
          <a:prstGeom prst="rect">
            <a:avLst/>
          </a:prstGeom>
          <a:noFill/>
          <a:ln w="9525">
            <a:noFill/>
            <a:miter lim="800000"/>
            <a:headEnd/>
            <a:tailEnd/>
          </a:ln>
          <a:effectLst/>
        </p:spPr>
        <p:txBody>
          <a:bodyPr wrap="none" anchor="ctr"/>
          <a:lstStyle/>
          <a:p>
            <a:endParaRPr lang="en-US"/>
          </a:p>
        </p:txBody>
      </p:sp>
      <p:grpSp>
        <p:nvGrpSpPr>
          <p:cNvPr id="1748403" name="Group 1151"/>
          <p:cNvGrpSpPr>
            <a:grpSpLocks/>
          </p:cNvGrpSpPr>
          <p:nvPr/>
        </p:nvGrpSpPr>
        <p:grpSpPr bwMode="auto">
          <a:xfrm>
            <a:off x="3124200" y="1517640"/>
            <a:ext cx="4202113" cy="1103313"/>
            <a:chOff x="432" y="1632"/>
            <a:chExt cx="2647" cy="695"/>
          </a:xfrm>
        </p:grpSpPr>
        <p:sp>
          <p:nvSpPr>
            <p:cNvPr id="1749120" name="Rectangle 1152"/>
            <p:cNvSpPr>
              <a:spLocks noChangeArrowheads="1"/>
            </p:cNvSpPr>
            <p:nvPr/>
          </p:nvSpPr>
          <p:spPr bwMode="auto">
            <a:xfrm>
              <a:off x="432" y="1632"/>
              <a:ext cx="762" cy="218"/>
            </a:xfrm>
            <a:prstGeom prst="rect">
              <a:avLst/>
            </a:prstGeom>
            <a:solidFill>
              <a:srgbClr val="FFFF99"/>
            </a:solidFill>
            <a:ln w="9525">
              <a:solidFill>
                <a:srgbClr val="000000"/>
              </a:solidFill>
              <a:miter lim="800000"/>
              <a:headEnd/>
              <a:tailEnd/>
            </a:ln>
            <a:effectLst/>
          </p:spPr>
          <p:txBody>
            <a:bodyPr wrap="none" anchor="ctr">
              <a:spAutoFit/>
            </a:bodyPr>
            <a:lstStyle/>
            <a:p>
              <a:pPr eaLnBrk="1" hangingPunct="1"/>
              <a:r>
                <a:rPr lang="en-US" sz="1600" b="1" dirty="0">
                  <a:solidFill>
                    <a:srgbClr val="000000"/>
                  </a:solidFill>
                  <a:effectLst>
                    <a:outerShdw blurRad="38100" dist="38100" dir="2700000" algn="tl">
                      <a:srgbClr val="FFFFFF"/>
                    </a:outerShdw>
                  </a:effectLst>
                  <a:latin typeface="Arial" charset="0"/>
                </a:rPr>
                <a:t>Tamoxifen</a:t>
              </a:r>
            </a:p>
          </p:txBody>
        </p:sp>
        <p:cxnSp>
          <p:nvCxnSpPr>
            <p:cNvPr id="1749121" name="AutoShape 1153"/>
            <p:cNvCxnSpPr>
              <a:cxnSpLocks noChangeShapeType="1"/>
              <a:stCxn id="1749120" idx="3"/>
              <a:endCxn id="1749122" idx="1"/>
            </p:cNvCxnSpPr>
            <p:nvPr/>
          </p:nvCxnSpPr>
          <p:spPr bwMode="auto">
            <a:xfrm>
              <a:off x="1194" y="1741"/>
              <a:ext cx="684" cy="480"/>
            </a:xfrm>
            <a:prstGeom prst="straightConnector1">
              <a:avLst/>
            </a:prstGeom>
            <a:noFill/>
            <a:ln w="38100">
              <a:solidFill>
                <a:srgbClr val="FF99CC"/>
              </a:solidFill>
              <a:round/>
              <a:headEnd/>
              <a:tailEnd type="stealth" w="lg" len="med"/>
            </a:ln>
            <a:effectLst/>
          </p:spPr>
        </p:cxnSp>
        <p:sp>
          <p:nvSpPr>
            <p:cNvPr id="1749122" name="Rectangle 1154"/>
            <p:cNvSpPr>
              <a:spLocks noChangeArrowheads="1"/>
            </p:cNvSpPr>
            <p:nvPr/>
          </p:nvSpPr>
          <p:spPr bwMode="auto">
            <a:xfrm>
              <a:off x="1878" y="2114"/>
              <a:ext cx="1201" cy="213"/>
            </a:xfrm>
            <a:prstGeom prst="rect">
              <a:avLst/>
            </a:prstGeom>
            <a:solidFill>
              <a:srgbClr val="FFFF99"/>
            </a:solidFill>
            <a:ln w="9525">
              <a:solidFill>
                <a:srgbClr val="000000"/>
              </a:solidFill>
              <a:miter lim="800000"/>
              <a:headEnd/>
              <a:tailEnd/>
            </a:ln>
            <a:effectLst>
              <a:outerShdw dist="35921" dir="2700000" algn="ctr" rotWithShape="0">
                <a:schemeClr val="bg2"/>
              </a:outerShdw>
            </a:effectLst>
          </p:spPr>
          <p:txBody>
            <a:bodyPr wrap="none" anchor="ctr">
              <a:spAutoFit/>
            </a:bodyPr>
            <a:lstStyle/>
            <a:p>
              <a:pPr eaLnBrk="1" hangingPunct="1"/>
              <a:r>
                <a:rPr lang="en-US" sz="1600" b="1" dirty="0" smtClean="0">
                  <a:solidFill>
                    <a:srgbClr val="000000"/>
                  </a:solidFill>
                  <a:effectLst>
                    <a:outerShdw blurRad="38100" dist="38100" dir="2700000" algn="tl">
                      <a:srgbClr val="FFFFFF"/>
                    </a:outerShdw>
                  </a:effectLst>
                  <a:latin typeface="Arial" charset="0"/>
                </a:rPr>
                <a:t>Breast carcinoma</a:t>
              </a:r>
              <a:endParaRPr lang="en-US" sz="1600" b="1" dirty="0">
                <a:solidFill>
                  <a:srgbClr val="000000"/>
                </a:solidFill>
                <a:effectLst>
                  <a:outerShdw blurRad="38100" dist="38100" dir="2700000" algn="tl">
                    <a:srgbClr val="FFFFFF"/>
                  </a:outerShdw>
                </a:effectLst>
                <a:latin typeface="Arial" charset="0"/>
              </a:endParaRPr>
            </a:p>
          </p:txBody>
        </p:sp>
        <p:sp>
          <p:nvSpPr>
            <p:cNvPr id="1749123" name="Text Box 1155"/>
            <p:cNvSpPr txBox="1">
              <a:spLocks noChangeArrowheads="1"/>
            </p:cNvSpPr>
            <p:nvPr/>
          </p:nvSpPr>
          <p:spPr bwMode="auto">
            <a:xfrm>
              <a:off x="1488" y="1632"/>
              <a:ext cx="615" cy="252"/>
            </a:xfrm>
            <a:prstGeom prst="rect">
              <a:avLst/>
            </a:prstGeom>
            <a:noFill/>
            <a:ln w="9525">
              <a:noFill/>
              <a:miter lim="800000"/>
              <a:headEnd/>
              <a:tailEnd/>
            </a:ln>
            <a:effectLst/>
          </p:spPr>
          <p:txBody>
            <a:bodyPr wrap="none">
              <a:spAutoFit/>
            </a:bodyPr>
            <a:lstStyle/>
            <a:p>
              <a:pPr eaLnBrk="1" hangingPunct="1">
                <a:spcBef>
                  <a:spcPct val="50000"/>
                </a:spcBef>
              </a:pPr>
              <a:r>
                <a:rPr lang="en-US" sz="2000" b="0" i="1" cap="small" dirty="0">
                  <a:solidFill>
                    <a:srgbClr val="FF99CC"/>
                  </a:solidFill>
                  <a:effectLst>
                    <a:outerShdw blurRad="38100" dist="38100" dir="2700000" algn="tl">
                      <a:srgbClr val="000000"/>
                    </a:outerShdw>
                  </a:effectLst>
                  <a:latin typeface="Arial" charset="0"/>
                </a:rPr>
                <a:t>treats</a:t>
              </a:r>
            </a:p>
          </p:txBody>
        </p:sp>
      </p:grpSp>
    </p:spTree>
    <p:extLst>
      <p:ext uri="{BB962C8B-B14F-4D97-AF65-F5344CB8AC3E}">
        <p14:creationId xmlns:p14="http://schemas.microsoft.com/office/powerpoint/2010/main" val="10822230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0018" name="Rectangle 2"/>
          <p:cNvSpPr>
            <a:spLocks noGrp="1" noChangeArrowheads="1"/>
          </p:cNvSpPr>
          <p:nvPr>
            <p:ph type="title"/>
          </p:nvPr>
        </p:nvSpPr>
        <p:spPr>
          <a:xfrm>
            <a:off x="457200" y="160048"/>
            <a:ext cx="8229600" cy="1252728"/>
          </a:xfrm>
        </p:spPr>
        <p:txBody>
          <a:bodyPr/>
          <a:lstStyle/>
          <a:p>
            <a:r>
              <a:rPr lang="en-US" dirty="0" smtClean="0">
                <a:effectLst>
                  <a:outerShdw blurRad="38100" dist="38100" dir="2700000" algn="tl">
                    <a:srgbClr val="000000">
                      <a:alpha val="43137"/>
                    </a:srgbClr>
                  </a:outerShdw>
                </a:effectLst>
              </a:rPr>
              <a:t>SemMed: </a:t>
            </a:r>
            <a:r>
              <a:rPr lang="en-US" dirty="0" smtClean="0">
                <a:solidFill>
                  <a:srgbClr val="75BAFF"/>
                </a:solidFill>
                <a:effectLst>
                  <a:outerShdw blurRad="38100" dist="38100" dir="2700000" algn="tl">
                    <a:srgbClr val="000000">
                      <a:alpha val="43137"/>
                    </a:srgbClr>
                  </a:outerShdw>
                </a:effectLst>
              </a:rPr>
              <a:t>Link </a:t>
            </a:r>
            <a:r>
              <a:rPr lang="en-US" dirty="0">
                <a:solidFill>
                  <a:srgbClr val="75BAFF"/>
                </a:solidFill>
                <a:effectLst>
                  <a:outerShdw blurRad="38100" dist="38100" dir="2700000" algn="tl">
                    <a:srgbClr val="000000">
                      <a:alpha val="43137"/>
                    </a:srgbClr>
                  </a:outerShdw>
                </a:effectLst>
              </a:rPr>
              <a:t>to t</a:t>
            </a:r>
            <a:r>
              <a:rPr lang="en-US" dirty="0" smtClean="0">
                <a:solidFill>
                  <a:srgbClr val="75BAFF"/>
                </a:solidFill>
                <a:effectLst>
                  <a:outerShdw blurRad="38100" dist="38100" dir="2700000" algn="tl">
                    <a:srgbClr val="000000">
                      <a:alpha val="43137"/>
                    </a:srgbClr>
                  </a:outerShdw>
                </a:effectLst>
              </a:rPr>
              <a:t>ext</a:t>
            </a:r>
            <a:endParaRPr lang="en-US" dirty="0">
              <a:solidFill>
                <a:srgbClr val="75BAFF"/>
              </a:solidFill>
              <a:effectLst>
                <a:outerShdw blurRad="38100" dist="38100" dir="2700000" algn="tl">
                  <a:srgbClr val="000000">
                    <a:alpha val="43137"/>
                  </a:srgbClr>
                </a:outerShdw>
              </a:effectLst>
            </a:endParaRPr>
          </a:p>
        </p:txBody>
      </p:sp>
      <p:grpSp>
        <p:nvGrpSpPr>
          <p:cNvPr id="2" name="Group 3"/>
          <p:cNvGrpSpPr>
            <a:grpSpLocks/>
          </p:cNvGrpSpPr>
          <p:nvPr/>
        </p:nvGrpSpPr>
        <p:grpSpPr bwMode="auto">
          <a:xfrm>
            <a:off x="5791200" y="4572000"/>
            <a:ext cx="990600" cy="1371600"/>
            <a:chOff x="1056" y="1920"/>
            <a:chExt cx="624" cy="864"/>
          </a:xfrm>
        </p:grpSpPr>
        <p:sp>
          <p:nvSpPr>
            <p:cNvPr id="1750020" name="Rectangle 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021" name="Line 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022" name="Line 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023" name="Line 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024" name="Line 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025" name="Line 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026" name="Line 1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027" name="Line 1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3" name="Group 12"/>
          <p:cNvGrpSpPr>
            <a:grpSpLocks/>
          </p:cNvGrpSpPr>
          <p:nvPr/>
        </p:nvGrpSpPr>
        <p:grpSpPr bwMode="auto">
          <a:xfrm>
            <a:off x="5867400" y="4495800"/>
            <a:ext cx="990600" cy="1371600"/>
            <a:chOff x="1056" y="1920"/>
            <a:chExt cx="624" cy="864"/>
          </a:xfrm>
        </p:grpSpPr>
        <p:sp>
          <p:nvSpPr>
            <p:cNvPr id="1750029" name="Rectangle 1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030" name="Line 1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031" name="Line 1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032" name="Line 1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033" name="Line 1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034" name="Line 1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035" name="Line 1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036" name="Line 2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4" name="Group 21"/>
          <p:cNvGrpSpPr>
            <a:grpSpLocks/>
          </p:cNvGrpSpPr>
          <p:nvPr/>
        </p:nvGrpSpPr>
        <p:grpSpPr bwMode="auto">
          <a:xfrm>
            <a:off x="5943600" y="4419600"/>
            <a:ext cx="990600" cy="1371600"/>
            <a:chOff x="1056" y="1920"/>
            <a:chExt cx="624" cy="864"/>
          </a:xfrm>
        </p:grpSpPr>
        <p:sp>
          <p:nvSpPr>
            <p:cNvPr id="1750038" name="Rectangle 2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039" name="Line 2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040" name="Line 2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041" name="Line 2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042" name="Line 2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043" name="Line 2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044" name="Line 2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045" name="Line 2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5" name="Group 30"/>
          <p:cNvGrpSpPr>
            <a:grpSpLocks/>
          </p:cNvGrpSpPr>
          <p:nvPr/>
        </p:nvGrpSpPr>
        <p:grpSpPr bwMode="auto">
          <a:xfrm>
            <a:off x="6019800" y="4343400"/>
            <a:ext cx="990600" cy="1371600"/>
            <a:chOff x="1056" y="1920"/>
            <a:chExt cx="624" cy="864"/>
          </a:xfrm>
        </p:grpSpPr>
        <p:sp>
          <p:nvSpPr>
            <p:cNvPr id="1750047" name="Rectangle 3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048" name="Line 3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049" name="Line 3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050" name="Line 3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051" name="Line 3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052" name="Line 3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053" name="Line 3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054" name="Line 3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6" name="Group 39"/>
          <p:cNvGrpSpPr>
            <a:grpSpLocks/>
          </p:cNvGrpSpPr>
          <p:nvPr/>
        </p:nvGrpSpPr>
        <p:grpSpPr bwMode="auto">
          <a:xfrm>
            <a:off x="6096000" y="4267200"/>
            <a:ext cx="990600" cy="1371600"/>
            <a:chOff x="1056" y="1920"/>
            <a:chExt cx="624" cy="864"/>
          </a:xfrm>
        </p:grpSpPr>
        <p:sp>
          <p:nvSpPr>
            <p:cNvPr id="1750056" name="Rectangle 4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057" name="Line 4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058" name="Line 4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059" name="Line 4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060" name="Line 4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061" name="Line 4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062" name="Line 4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063" name="Line 4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7" name="Group 48"/>
          <p:cNvGrpSpPr>
            <a:grpSpLocks/>
          </p:cNvGrpSpPr>
          <p:nvPr/>
        </p:nvGrpSpPr>
        <p:grpSpPr bwMode="auto">
          <a:xfrm>
            <a:off x="6172200" y="3886200"/>
            <a:ext cx="1295400" cy="1676400"/>
            <a:chOff x="2928" y="2352"/>
            <a:chExt cx="816" cy="1056"/>
          </a:xfrm>
        </p:grpSpPr>
        <p:grpSp>
          <p:nvGrpSpPr>
            <p:cNvPr id="8" name="Group 49"/>
            <p:cNvGrpSpPr>
              <a:grpSpLocks/>
            </p:cNvGrpSpPr>
            <p:nvPr/>
          </p:nvGrpSpPr>
          <p:grpSpPr bwMode="auto">
            <a:xfrm>
              <a:off x="2928" y="2544"/>
              <a:ext cx="624" cy="864"/>
              <a:chOff x="1056" y="1920"/>
              <a:chExt cx="624" cy="864"/>
            </a:xfrm>
          </p:grpSpPr>
          <p:sp>
            <p:nvSpPr>
              <p:cNvPr id="1750066" name="Rectangle 5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067" name="Line 5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068" name="Line 5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069" name="Line 5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070" name="Line 5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071" name="Line 5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072" name="Line 5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073" name="Line 5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9" name="Group 58"/>
            <p:cNvGrpSpPr>
              <a:grpSpLocks/>
            </p:cNvGrpSpPr>
            <p:nvPr/>
          </p:nvGrpSpPr>
          <p:grpSpPr bwMode="auto">
            <a:xfrm>
              <a:off x="2976" y="2496"/>
              <a:ext cx="624" cy="864"/>
              <a:chOff x="1056" y="1920"/>
              <a:chExt cx="624" cy="864"/>
            </a:xfrm>
          </p:grpSpPr>
          <p:sp>
            <p:nvSpPr>
              <p:cNvPr id="1750075" name="Rectangle 5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076" name="Line 6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077" name="Line 6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078" name="Line 6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079" name="Line 6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080" name="Line 6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081" name="Line 6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082" name="Line 6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0" name="Group 67"/>
            <p:cNvGrpSpPr>
              <a:grpSpLocks/>
            </p:cNvGrpSpPr>
            <p:nvPr/>
          </p:nvGrpSpPr>
          <p:grpSpPr bwMode="auto">
            <a:xfrm>
              <a:off x="3024" y="2448"/>
              <a:ext cx="624" cy="864"/>
              <a:chOff x="1056" y="1920"/>
              <a:chExt cx="624" cy="864"/>
            </a:xfrm>
          </p:grpSpPr>
          <p:sp>
            <p:nvSpPr>
              <p:cNvPr id="1750084" name="Rectangle 6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085" name="Line 6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086" name="Line 7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087" name="Line 7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088" name="Line 7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089" name="Line 7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090" name="Line 7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091" name="Line 7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1" name="Group 76"/>
            <p:cNvGrpSpPr>
              <a:grpSpLocks/>
            </p:cNvGrpSpPr>
            <p:nvPr/>
          </p:nvGrpSpPr>
          <p:grpSpPr bwMode="auto">
            <a:xfrm>
              <a:off x="3072" y="2400"/>
              <a:ext cx="624" cy="864"/>
              <a:chOff x="1056" y="1920"/>
              <a:chExt cx="624" cy="864"/>
            </a:xfrm>
          </p:grpSpPr>
          <p:sp>
            <p:nvSpPr>
              <p:cNvPr id="1750093" name="Rectangle 7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094" name="Line 7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095" name="Line 7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096" name="Line 8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097" name="Line 8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098" name="Line 8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099" name="Line 8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100" name="Line 8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2" name="Group 85"/>
            <p:cNvGrpSpPr>
              <a:grpSpLocks/>
            </p:cNvGrpSpPr>
            <p:nvPr/>
          </p:nvGrpSpPr>
          <p:grpSpPr bwMode="auto">
            <a:xfrm>
              <a:off x="3120" y="2352"/>
              <a:ext cx="624" cy="864"/>
              <a:chOff x="1056" y="1920"/>
              <a:chExt cx="624" cy="864"/>
            </a:xfrm>
          </p:grpSpPr>
          <p:sp>
            <p:nvSpPr>
              <p:cNvPr id="1750102" name="Rectangle 8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103" name="Line 8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104" name="Line 8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105" name="Line 8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106" name="Line 9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107" name="Line 9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108" name="Line 9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109" name="Line 9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3" name="Group 94"/>
          <p:cNvGrpSpPr>
            <a:grpSpLocks/>
          </p:cNvGrpSpPr>
          <p:nvPr/>
        </p:nvGrpSpPr>
        <p:grpSpPr bwMode="auto">
          <a:xfrm>
            <a:off x="6553200" y="3505200"/>
            <a:ext cx="1295400" cy="1676400"/>
            <a:chOff x="2928" y="2352"/>
            <a:chExt cx="816" cy="1056"/>
          </a:xfrm>
        </p:grpSpPr>
        <p:grpSp>
          <p:nvGrpSpPr>
            <p:cNvPr id="14" name="Group 95"/>
            <p:cNvGrpSpPr>
              <a:grpSpLocks/>
            </p:cNvGrpSpPr>
            <p:nvPr/>
          </p:nvGrpSpPr>
          <p:grpSpPr bwMode="auto">
            <a:xfrm>
              <a:off x="2928" y="2544"/>
              <a:ext cx="624" cy="864"/>
              <a:chOff x="1056" y="1920"/>
              <a:chExt cx="624" cy="864"/>
            </a:xfrm>
          </p:grpSpPr>
          <p:sp>
            <p:nvSpPr>
              <p:cNvPr id="1750112" name="Rectangle 9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113" name="Line 9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114" name="Line 9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115" name="Line 9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116" name="Line 10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117" name="Line 10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118" name="Line 10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119" name="Line 10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5" name="Group 104"/>
            <p:cNvGrpSpPr>
              <a:grpSpLocks/>
            </p:cNvGrpSpPr>
            <p:nvPr/>
          </p:nvGrpSpPr>
          <p:grpSpPr bwMode="auto">
            <a:xfrm>
              <a:off x="2976" y="2496"/>
              <a:ext cx="624" cy="864"/>
              <a:chOff x="1056" y="1920"/>
              <a:chExt cx="624" cy="864"/>
            </a:xfrm>
          </p:grpSpPr>
          <p:sp>
            <p:nvSpPr>
              <p:cNvPr id="1750121" name="Rectangle 10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122" name="Line 10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123" name="Line 10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124" name="Line 10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125" name="Line 10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126" name="Line 11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127" name="Line 11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128" name="Line 11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6" name="Group 113"/>
            <p:cNvGrpSpPr>
              <a:grpSpLocks/>
            </p:cNvGrpSpPr>
            <p:nvPr/>
          </p:nvGrpSpPr>
          <p:grpSpPr bwMode="auto">
            <a:xfrm>
              <a:off x="3024" y="2448"/>
              <a:ext cx="624" cy="864"/>
              <a:chOff x="1056" y="1920"/>
              <a:chExt cx="624" cy="864"/>
            </a:xfrm>
          </p:grpSpPr>
          <p:sp>
            <p:nvSpPr>
              <p:cNvPr id="1750130" name="Rectangle 11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131" name="Line 11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132" name="Line 11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133" name="Line 11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134" name="Line 11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135" name="Line 11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136" name="Line 12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137" name="Line 12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 name="Group 122"/>
            <p:cNvGrpSpPr>
              <a:grpSpLocks/>
            </p:cNvGrpSpPr>
            <p:nvPr/>
          </p:nvGrpSpPr>
          <p:grpSpPr bwMode="auto">
            <a:xfrm>
              <a:off x="3072" y="2400"/>
              <a:ext cx="624" cy="864"/>
              <a:chOff x="1056" y="1920"/>
              <a:chExt cx="624" cy="864"/>
            </a:xfrm>
          </p:grpSpPr>
          <p:sp>
            <p:nvSpPr>
              <p:cNvPr id="1750139" name="Rectangle 12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140" name="Line 12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141" name="Line 12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142" name="Line 12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143" name="Line 12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144" name="Line 12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145" name="Line 12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146" name="Line 13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8" name="Group 131"/>
            <p:cNvGrpSpPr>
              <a:grpSpLocks/>
            </p:cNvGrpSpPr>
            <p:nvPr/>
          </p:nvGrpSpPr>
          <p:grpSpPr bwMode="auto">
            <a:xfrm>
              <a:off x="3120" y="2352"/>
              <a:ext cx="624" cy="864"/>
              <a:chOff x="1056" y="1920"/>
              <a:chExt cx="624" cy="864"/>
            </a:xfrm>
          </p:grpSpPr>
          <p:sp>
            <p:nvSpPr>
              <p:cNvPr id="1750148" name="Rectangle 13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149" name="Line 13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150" name="Line 13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151" name="Line 13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152" name="Line 13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153" name="Line 13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154" name="Line 13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155" name="Line 13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9" name="Group 140"/>
          <p:cNvGrpSpPr>
            <a:grpSpLocks/>
          </p:cNvGrpSpPr>
          <p:nvPr/>
        </p:nvGrpSpPr>
        <p:grpSpPr bwMode="auto">
          <a:xfrm>
            <a:off x="6934200" y="3124200"/>
            <a:ext cx="1295400" cy="1676400"/>
            <a:chOff x="2928" y="2352"/>
            <a:chExt cx="816" cy="1056"/>
          </a:xfrm>
        </p:grpSpPr>
        <p:grpSp>
          <p:nvGrpSpPr>
            <p:cNvPr id="20" name="Group 141"/>
            <p:cNvGrpSpPr>
              <a:grpSpLocks/>
            </p:cNvGrpSpPr>
            <p:nvPr/>
          </p:nvGrpSpPr>
          <p:grpSpPr bwMode="auto">
            <a:xfrm>
              <a:off x="2928" y="2544"/>
              <a:ext cx="624" cy="864"/>
              <a:chOff x="1056" y="1920"/>
              <a:chExt cx="624" cy="864"/>
            </a:xfrm>
          </p:grpSpPr>
          <p:sp>
            <p:nvSpPr>
              <p:cNvPr id="1750158" name="Rectangle 14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159" name="Line 14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160" name="Line 14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161" name="Line 14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162" name="Line 14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163" name="Line 14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164" name="Line 14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165" name="Line 14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1" name="Group 150"/>
            <p:cNvGrpSpPr>
              <a:grpSpLocks/>
            </p:cNvGrpSpPr>
            <p:nvPr/>
          </p:nvGrpSpPr>
          <p:grpSpPr bwMode="auto">
            <a:xfrm>
              <a:off x="2976" y="2496"/>
              <a:ext cx="624" cy="864"/>
              <a:chOff x="1056" y="1920"/>
              <a:chExt cx="624" cy="864"/>
            </a:xfrm>
          </p:grpSpPr>
          <p:sp>
            <p:nvSpPr>
              <p:cNvPr id="1750167" name="Rectangle 15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168" name="Line 15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169" name="Line 15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170" name="Line 15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171" name="Line 15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172" name="Line 15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173" name="Line 15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174" name="Line 15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2" name="Group 159"/>
            <p:cNvGrpSpPr>
              <a:grpSpLocks/>
            </p:cNvGrpSpPr>
            <p:nvPr/>
          </p:nvGrpSpPr>
          <p:grpSpPr bwMode="auto">
            <a:xfrm>
              <a:off x="3024" y="2448"/>
              <a:ext cx="624" cy="864"/>
              <a:chOff x="1056" y="1920"/>
              <a:chExt cx="624" cy="864"/>
            </a:xfrm>
          </p:grpSpPr>
          <p:sp>
            <p:nvSpPr>
              <p:cNvPr id="1750176" name="Rectangle 16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177" name="Line 16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178" name="Line 16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179" name="Line 16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180" name="Line 16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181" name="Line 16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182" name="Line 16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183" name="Line 16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3" name="Group 168"/>
            <p:cNvGrpSpPr>
              <a:grpSpLocks/>
            </p:cNvGrpSpPr>
            <p:nvPr/>
          </p:nvGrpSpPr>
          <p:grpSpPr bwMode="auto">
            <a:xfrm>
              <a:off x="3072" y="2400"/>
              <a:ext cx="624" cy="864"/>
              <a:chOff x="1056" y="1920"/>
              <a:chExt cx="624" cy="864"/>
            </a:xfrm>
          </p:grpSpPr>
          <p:sp>
            <p:nvSpPr>
              <p:cNvPr id="1750185" name="Rectangle 16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186" name="Line 17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187" name="Line 17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188" name="Line 17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189" name="Line 17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190" name="Line 17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191" name="Line 17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192" name="Line 17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4" name="Group 177"/>
            <p:cNvGrpSpPr>
              <a:grpSpLocks/>
            </p:cNvGrpSpPr>
            <p:nvPr/>
          </p:nvGrpSpPr>
          <p:grpSpPr bwMode="auto">
            <a:xfrm>
              <a:off x="3120" y="2352"/>
              <a:ext cx="624" cy="864"/>
              <a:chOff x="1056" y="1920"/>
              <a:chExt cx="624" cy="864"/>
            </a:xfrm>
          </p:grpSpPr>
          <p:sp>
            <p:nvSpPr>
              <p:cNvPr id="1750194" name="Rectangle 17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195" name="Line 17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196" name="Line 18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197" name="Line 18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198" name="Line 18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199" name="Line 18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200" name="Line 18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201" name="Line 18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25" name="Group 186"/>
          <p:cNvGrpSpPr>
            <a:grpSpLocks/>
          </p:cNvGrpSpPr>
          <p:nvPr/>
        </p:nvGrpSpPr>
        <p:grpSpPr bwMode="auto">
          <a:xfrm>
            <a:off x="7315200" y="2743200"/>
            <a:ext cx="1295400" cy="1676400"/>
            <a:chOff x="2928" y="2352"/>
            <a:chExt cx="816" cy="1056"/>
          </a:xfrm>
        </p:grpSpPr>
        <p:grpSp>
          <p:nvGrpSpPr>
            <p:cNvPr id="26" name="Group 187"/>
            <p:cNvGrpSpPr>
              <a:grpSpLocks/>
            </p:cNvGrpSpPr>
            <p:nvPr/>
          </p:nvGrpSpPr>
          <p:grpSpPr bwMode="auto">
            <a:xfrm>
              <a:off x="2928" y="2544"/>
              <a:ext cx="624" cy="864"/>
              <a:chOff x="1056" y="1920"/>
              <a:chExt cx="624" cy="864"/>
            </a:xfrm>
          </p:grpSpPr>
          <p:sp>
            <p:nvSpPr>
              <p:cNvPr id="1750204" name="Rectangle 18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205" name="Line 18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206" name="Line 19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207" name="Line 19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208" name="Line 19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209" name="Line 19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210" name="Line 19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211" name="Line 19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7" name="Group 196"/>
            <p:cNvGrpSpPr>
              <a:grpSpLocks/>
            </p:cNvGrpSpPr>
            <p:nvPr/>
          </p:nvGrpSpPr>
          <p:grpSpPr bwMode="auto">
            <a:xfrm>
              <a:off x="2976" y="2496"/>
              <a:ext cx="624" cy="864"/>
              <a:chOff x="1056" y="1920"/>
              <a:chExt cx="624" cy="864"/>
            </a:xfrm>
          </p:grpSpPr>
          <p:sp>
            <p:nvSpPr>
              <p:cNvPr id="1750213" name="Rectangle 19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214" name="Line 19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215" name="Line 19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216" name="Line 20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217" name="Line 20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218" name="Line 20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219" name="Line 20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220" name="Line 20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8" name="Group 205"/>
            <p:cNvGrpSpPr>
              <a:grpSpLocks/>
            </p:cNvGrpSpPr>
            <p:nvPr/>
          </p:nvGrpSpPr>
          <p:grpSpPr bwMode="auto">
            <a:xfrm>
              <a:off x="3024" y="2448"/>
              <a:ext cx="624" cy="864"/>
              <a:chOff x="1056" y="1920"/>
              <a:chExt cx="624" cy="864"/>
            </a:xfrm>
          </p:grpSpPr>
          <p:sp>
            <p:nvSpPr>
              <p:cNvPr id="1750222" name="Rectangle 20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223" name="Line 20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224" name="Line 20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225" name="Line 20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226" name="Line 21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227" name="Line 21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228" name="Line 21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229" name="Line 21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9" name="Group 214"/>
            <p:cNvGrpSpPr>
              <a:grpSpLocks/>
            </p:cNvGrpSpPr>
            <p:nvPr/>
          </p:nvGrpSpPr>
          <p:grpSpPr bwMode="auto">
            <a:xfrm>
              <a:off x="3072" y="2400"/>
              <a:ext cx="624" cy="864"/>
              <a:chOff x="1056" y="1920"/>
              <a:chExt cx="624" cy="864"/>
            </a:xfrm>
          </p:grpSpPr>
          <p:sp>
            <p:nvSpPr>
              <p:cNvPr id="1750231" name="Rectangle 21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232" name="Line 21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233" name="Line 21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234" name="Line 21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235" name="Line 21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236" name="Line 22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237" name="Line 22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238" name="Line 22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30" name="Group 223"/>
            <p:cNvGrpSpPr>
              <a:grpSpLocks/>
            </p:cNvGrpSpPr>
            <p:nvPr/>
          </p:nvGrpSpPr>
          <p:grpSpPr bwMode="auto">
            <a:xfrm>
              <a:off x="3120" y="2352"/>
              <a:ext cx="624" cy="864"/>
              <a:chOff x="1056" y="1920"/>
              <a:chExt cx="624" cy="864"/>
            </a:xfrm>
          </p:grpSpPr>
          <p:sp>
            <p:nvSpPr>
              <p:cNvPr id="1750240" name="Rectangle 22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241" name="Line 22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242" name="Line 22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243" name="Line 22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244" name="Line 22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245" name="Line 22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246" name="Line 23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247" name="Line 23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sp>
        <p:nvSpPr>
          <p:cNvPr id="1750248" name="Rectangle 232"/>
          <p:cNvSpPr>
            <a:spLocks noChangeArrowheads="1"/>
          </p:cNvSpPr>
          <p:nvPr/>
        </p:nvSpPr>
        <p:spPr bwMode="auto">
          <a:xfrm>
            <a:off x="7543800" y="5943600"/>
            <a:ext cx="228600" cy="228600"/>
          </a:xfrm>
          <a:prstGeom prst="rect">
            <a:avLst/>
          </a:prstGeom>
          <a:noFill/>
          <a:ln w="9525">
            <a:noFill/>
            <a:miter lim="800000"/>
            <a:headEnd/>
            <a:tailEnd/>
          </a:ln>
          <a:effectLst/>
        </p:spPr>
        <p:txBody>
          <a:bodyPr wrap="none" anchor="ctr"/>
          <a:lstStyle/>
          <a:p>
            <a:endParaRPr lang="en-US"/>
          </a:p>
        </p:txBody>
      </p:sp>
      <p:grpSp>
        <p:nvGrpSpPr>
          <p:cNvPr id="31" name="Group 233"/>
          <p:cNvGrpSpPr>
            <a:grpSpLocks/>
          </p:cNvGrpSpPr>
          <p:nvPr/>
        </p:nvGrpSpPr>
        <p:grpSpPr bwMode="auto">
          <a:xfrm>
            <a:off x="4724400" y="4267200"/>
            <a:ext cx="1295400" cy="1676400"/>
            <a:chOff x="2928" y="2352"/>
            <a:chExt cx="816" cy="1056"/>
          </a:xfrm>
        </p:grpSpPr>
        <p:grpSp>
          <p:nvGrpSpPr>
            <p:cNvPr id="1750212" name="Group 234"/>
            <p:cNvGrpSpPr>
              <a:grpSpLocks/>
            </p:cNvGrpSpPr>
            <p:nvPr/>
          </p:nvGrpSpPr>
          <p:grpSpPr bwMode="auto">
            <a:xfrm>
              <a:off x="2928" y="2544"/>
              <a:ext cx="624" cy="864"/>
              <a:chOff x="1056" y="1920"/>
              <a:chExt cx="624" cy="864"/>
            </a:xfrm>
          </p:grpSpPr>
          <p:sp>
            <p:nvSpPr>
              <p:cNvPr id="1750251" name="Rectangle 23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252" name="Line 23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253" name="Line 23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254" name="Line 23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255" name="Line 23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256" name="Line 24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257" name="Line 24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258" name="Line 24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221" name="Group 243"/>
            <p:cNvGrpSpPr>
              <a:grpSpLocks/>
            </p:cNvGrpSpPr>
            <p:nvPr/>
          </p:nvGrpSpPr>
          <p:grpSpPr bwMode="auto">
            <a:xfrm>
              <a:off x="2976" y="2496"/>
              <a:ext cx="624" cy="864"/>
              <a:chOff x="1056" y="1920"/>
              <a:chExt cx="624" cy="864"/>
            </a:xfrm>
          </p:grpSpPr>
          <p:sp>
            <p:nvSpPr>
              <p:cNvPr id="1750260" name="Rectangle 24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261" name="Line 24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262" name="Line 24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263" name="Line 24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264" name="Line 24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265" name="Line 24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266" name="Line 25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267" name="Line 25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230" name="Group 252"/>
            <p:cNvGrpSpPr>
              <a:grpSpLocks/>
            </p:cNvGrpSpPr>
            <p:nvPr/>
          </p:nvGrpSpPr>
          <p:grpSpPr bwMode="auto">
            <a:xfrm>
              <a:off x="3024" y="2448"/>
              <a:ext cx="624" cy="864"/>
              <a:chOff x="1056" y="1920"/>
              <a:chExt cx="624" cy="864"/>
            </a:xfrm>
          </p:grpSpPr>
          <p:sp>
            <p:nvSpPr>
              <p:cNvPr id="1750269" name="Rectangle 25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270" name="Line 25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271" name="Line 25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272" name="Line 25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273" name="Line 25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274" name="Line 25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275" name="Line 25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276" name="Line 26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239" name="Group 261"/>
            <p:cNvGrpSpPr>
              <a:grpSpLocks/>
            </p:cNvGrpSpPr>
            <p:nvPr/>
          </p:nvGrpSpPr>
          <p:grpSpPr bwMode="auto">
            <a:xfrm>
              <a:off x="3072" y="2400"/>
              <a:ext cx="624" cy="864"/>
              <a:chOff x="1056" y="1920"/>
              <a:chExt cx="624" cy="864"/>
            </a:xfrm>
          </p:grpSpPr>
          <p:sp>
            <p:nvSpPr>
              <p:cNvPr id="1750278" name="Rectangle 26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279" name="Line 26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280" name="Line 26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281" name="Line 26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282" name="Line 26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283" name="Line 26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284" name="Line 26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285" name="Line 26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249" name="Group 270"/>
            <p:cNvGrpSpPr>
              <a:grpSpLocks/>
            </p:cNvGrpSpPr>
            <p:nvPr/>
          </p:nvGrpSpPr>
          <p:grpSpPr bwMode="auto">
            <a:xfrm>
              <a:off x="3120" y="2352"/>
              <a:ext cx="624" cy="864"/>
              <a:chOff x="1056" y="1920"/>
              <a:chExt cx="624" cy="864"/>
            </a:xfrm>
          </p:grpSpPr>
          <p:sp>
            <p:nvSpPr>
              <p:cNvPr id="1750287" name="Rectangle 27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288" name="Line 27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289" name="Line 27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290" name="Line 27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291" name="Line 27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292" name="Line 27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293" name="Line 27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294" name="Line 27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0250" name="Group 279"/>
          <p:cNvGrpSpPr>
            <a:grpSpLocks/>
          </p:cNvGrpSpPr>
          <p:nvPr/>
        </p:nvGrpSpPr>
        <p:grpSpPr bwMode="auto">
          <a:xfrm>
            <a:off x="5105400" y="4191000"/>
            <a:ext cx="990600" cy="1371600"/>
            <a:chOff x="1056" y="1920"/>
            <a:chExt cx="624" cy="864"/>
          </a:xfrm>
        </p:grpSpPr>
        <p:sp>
          <p:nvSpPr>
            <p:cNvPr id="1750296" name="Rectangle 28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297" name="Line 28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298" name="Line 28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299" name="Line 28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300" name="Line 28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301" name="Line 28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302" name="Line 28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303" name="Line 28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259" name="Group 288"/>
          <p:cNvGrpSpPr>
            <a:grpSpLocks/>
          </p:cNvGrpSpPr>
          <p:nvPr/>
        </p:nvGrpSpPr>
        <p:grpSpPr bwMode="auto">
          <a:xfrm>
            <a:off x="5181600" y="4114800"/>
            <a:ext cx="990600" cy="1371600"/>
            <a:chOff x="1056" y="1920"/>
            <a:chExt cx="624" cy="864"/>
          </a:xfrm>
        </p:grpSpPr>
        <p:sp>
          <p:nvSpPr>
            <p:cNvPr id="1750305" name="Rectangle 28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306" name="Line 29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307" name="Line 29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308" name="Line 29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309" name="Line 29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310" name="Line 29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311" name="Line 29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312" name="Line 29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268" name="Group 297"/>
          <p:cNvGrpSpPr>
            <a:grpSpLocks/>
          </p:cNvGrpSpPr>
          <p:nvPr/>
        </p:nvGrpSpPr>
        <p:grpSpPr bwMode="auto">
          <a:xfrm>
            <a:off x="5257800" y="4038600"/>
            <a:ext cx="990600" cy="1371600"/>
            <a:chOff x="1056" y="1920"/>
            <a:chExt cx="624" cy="864"/>
          </a:xfrm>
        </p:grpSpPr>
        <p:sp>
          <p:nvSpPr>
            <p:cNvPr id="1750314" name="Rectangle 29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315" name="Line 29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316" name="Line 30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317" name="Line 30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318" name="Line 30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319" name="Line 30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320" name="Line 30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321" name="Line 30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277" name="Group 306"/>
          <p:cNvGrpSpPr>
            <a:grpSpLocks/>
          </p:cNvGrpSpPr>
          <p:nvPr/>
        </p:nvGrpSpPr>
        <p:grpSpPr bwMode="auto">
          <a:xfrm>
            <a:off x="5334000" y="3962400"/>
            <a:ext cx="990600" cy="1371600"/>
            <a:chOff x="1056" y="1920"/>
            <a:chExt cx="624" cy="864"/>
          </a:xfrm>
        </p:grpSpPr>
        <p:sp>
          <p:nvSpPr>
            <p:cNvPr id="1750323" name="Rectangle 30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324" name="Line 30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325" name="Line 30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326" name="Line 31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327" name="Line 31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328" name="Line 31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329" name="Line 31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330" name="Line 31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286" name="Group 315"/>
          <p:cNvGrpSpPr>
            <a:grpSpLocks/>
          </p:cNvGrpSpPr>
          <p:nvPr/>
        </p:nvGrpSpPr>
        <p:grpSpPr bwMode="auto">
          <a:xfrm>
            <a:off x="5410200" y="3886200"/>
            <a:ext cx="990600" cy="1371600"/>
            <a:chOff x="1056" y="1920"/>
            <a:chExt cx="624" cy="864"/>
          </a:xfrm>
        </p:grpSpPr>
        <p:sp>
          <p:nvSpPr>
            <p:cNvPr id="1750332" name="Rectangle 31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333" name="Line 31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334" name="Line 31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335" name="Line 31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336" name="Line 32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337" name="Line 32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338" name="Line 32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339" name="Line 32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295" name="Group 324"/>
          <p:cNvGrpSpPr>
            <a:grpSpLocks/>
          </p:cNvGrpSpPr>
          <p:nvPr/>
        </p:nvGrpSpPr>
        <p:grpSpPr bwMode="auto">
          <a:xfrm>
            <a:off x="5486400" y="3505200"/>
            <a:ext cx="1295400" cy="1676400"/>
            <a:chOff x="2928" y="2352"/>
            <a:chExt cx="816" cy="1056"/>
          </a:xfrm>
        </p:grpSpPr>
        <p:grpSp>
          <p:nvGrpSpPr>
            <p:cNvPr id="1750304" name="Group 325"/>
            <p:cNvGrpSpPr>
              <a:grpSpLocks/>
            </p:cNvGrpSpPr>
            <p:nvPr/>
          </p:nvGrpSpPr>
          <p:grpSpPr bwMode="auto">
            <a:xfrm>
              <a:off x="2928" y="2544"/>
              <a:ext cx="624" cy="864"/>
              <a:chOff x="1056" y="1920"/>
              <a:chExt cx="624" cy="864"/>
            </a:xfrm>
          </p:grpSpPr>
          <p:sp>
            <p:nvSpPr>
              <p:cNvPr id="1750342" name="Rectangle 32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343" name="Line 32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344" name="Line 32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345" name="Line 32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346" name="Line 33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347" name="Line 33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348" name="Line 33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349" name="Line 33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313" name="Group 334"/>
            <p:cNvGrpSpPr>
              <a:grpSpLocks/>
            </p:cNvGrpSpPr>
            <p:nvPr/>
          </p:nvGrpSpPr>
          <p:grpSpPr bwMode="auto">
            <a:xfrm>
              <a:off x="2976" y="2496"/>
              <a:ext cx="624" cy="864"/>
              <a:chOff x="1056" y="1920"/>
              <a:chExt cx="624" cy="864"/>
            </a:xfrm>
          </p:grpSpPr>
          <p:sp>
            <p:nvSpPr>
              <p:cNvPr id="1750351" name="Rectangle 33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352" name="Line 33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353" name="Line 33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354" name="Line 33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355" name="Line 33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356" name="Line 34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357" name="Line 34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358" name="Line 34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322" name="Group 343"/>
            <p:cNvGrpSpPr>
              <a:grpSpLocks/>
            </p:cNvGrpSpPr>
            <p:nvPr/>
          </p:nvGrpSpPr>
          <p:grpSpPr bwMode="auto">
            <a:xfrm>
              <a:off x="3024" y="2448"/>
              <a:ext cx="624" cy="864"/>
              <a:chOff x="1056" y="1920"/>
              <a:chExt cx="624" cy="864"/>
            </a:xfrm>
          </p:grpSpPr>
          <p:sp>
            <p:nvSpPr>
              <p:cNvPr id="1750360" name="Rectangle 34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361" name="Line 34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362" name="Line 34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363" name="Line 34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364" name="Line 34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365" name="Line 34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366" name="Line 35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367" name="Line 35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331" name="Group 352"/>
            <p:cNvGrpSpPr>
              <a:grpSpLocks/>
            </p:cNvGrpSpPr>
            <p:nvPr/>
          </p:nvGrpSpPr>
          <p:grpSpPr bwMode="auto">
            <a:xfrm>
              <a:off x="3072" y="2400"/>
              <a:ext cx="624" cy="864"/>
              <a:chOff x="1056" y="1920"/>
              <a:chExt cx="624" cy="864"/>
            </a:xfrm>
          </p:grpSpPr>
          <p:sp>
            <p:nvSpPr>
              <p:cNvPr id="1750369" name="Rectangle 35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370" name="Line 35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371" name="Line 35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372" name="Line 35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373" name="Line 35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374" name="Line 35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375" name="Line 35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376" name="Line 36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340" name="Group 361"/>
            <p:cNvGrpSpPr>
              <a:grpSpLocks/>
            </p:cNvGrpSpPr>
            <p:nvPr/>
          </p:nvGrpSpPr>
          <p:grpSpPr bwMode="auto">
            <a:xfrm>
              <a:off x="3120" y="2352"/>
              <a:ext cx="624" cy="864"/>
              <a:chOff x="1056" y="1920"/>
              <a:chExt cx="624" cy="864"/>
            </a:xfrm>
          </p:grpSpPr>
          <p:sp>
            <p:nvSpPr>
              <p:cNvPr id="1750378" name="Rectangle 36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379" name="Line 36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380" name="Line 36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381" name="Line 36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382" name="Line 36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383" name="Line 36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384" name="Line 36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385" name="Line 36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0341" name="Group 370"/>
          <p:cNvGrpSpPr>
            <a:grpSpLocks/>
          </p:cNvGrpSpPr>
          <p:nvPr/>
        </p:nvGrpSpPr>
        <p:grpSpPr bwMode="auto">
          <a:xfrm>
            <a:off x="5867400" y="3124200"/>
            <a:ext cx="1295400" cy="1676400"/>
            <a:chOff x="2928" y="2352"/>
            <a:chExt cx="816" cy="1056"/>
          </a:xfrm>
        </p:grpSpPr>
        <p:grpSp>
          <p:nvGrpSpPr>
            <p:cNvPr id="1750350" name="Group 371"/>
            <p:cNvGrpSpPr>
              <a:grpSpLocks/>
            </p:cNvGrpSpPr>
            <p:nvPr/>
          </p:nvGrpSpPr>
          <p:grpSpPr bwMode="auto">
            <a:xfrm>
              <a:off x="2928" y="2544"/>
              <a:ext cx="624" cy="864"/>
              <a:chOff x="1056" y="1920"/>
              <a:chExt cx="624" cy="864"/>
            </a:xfrm>
          </p:grpSpPr>
          <p:sp>
            <p:nvSpPr>
              <p:cNvPr id="1750388" name="Rectangle 37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389" name="Line 37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390" name="Line 37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391" name="Line 37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392" name="Line 37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393" name="Line 37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394" name="Line 37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395" name="Line 37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359" name="Group 380"/>
            <p:cNvGrpSpPr>
              <a:grpSpLocks/>
            </p:cNvGrpSpPr>
            <p:nvPr/>
          </p:nvGrpSpPr>
          <p:grpSpPr bwMode="auto">
            <a:xfrm>
              <a:off x="2976" y="2496"/>
              <a:ext cx="624" cy="864"/>
              <a:chOff x="1056" y="1920"/>
              <a:chExt cx="624" cy="864"/>
            </a:xfrm>
          </p:grpSpPr>
          <p:sp>
            <p:nvSpPr>
              <p:cNvPr id="1750397" name="Rectangle 38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398" name="Line 38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399" name="Line 38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400" name="Line 38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401" name="Line 38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402" name="Line 38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403" name="Line 38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404" name="Line 38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368" name="Group 389"/>
            <p:cNvGrpSpPr>
              <a:grpSpLocks/>
            </p:cNvGrpSpPr>
            <p:nvPr/>
          </p:nvGrpSpPr>
          <p:grpSpPr bwMode="auto">
            <a:xfrm>
              <a:off x="3024" y="2448"/>
              <a:ext cx="624" cy="864"/>
              <a:chOff x="1056" y="1920"/>
              <a:chExt cx="624" cy="864"/>
            </a:xfrm>
          </p:grpSpPr>
          <p:sp>
            <p:nvSpPr>
              <p:cNvPr id="1750406" name="Rectangle 39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407" name="Line 39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408" name="Line 39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409" name="Line 39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410" name="Line 39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411" name="Line 39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412" name="Line 39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413" name="Line 39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377" name="Group 398"/>
            <p:cNvGrpSpPr>
              <a:grpSpLocks/>
            </p:cNvGrpSpPr>
            <p:nvPr/>
          </p:nvGrpSpPr>
          <p:grpSpPr bwMode="auto">
            <a:xfrm>
              <a:off x="3072" y="2400"/>
              <a:ext cx="624" cy="864"/>
              <a:chOff x="1056" y="1920"/>
              <a:chExt cx="624" cy="864"/>
            </a:xfrm>
          </p:grpSpPr>
          <p:sp>
            <p:nvSpPr>
              <p:cNvPr id="1750415" name="Rectangle 39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416" name="Line 40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417" name="Line 40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418" name="Line 40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419" name="Line 40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420" name="Line 40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421" name="Line 40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422" name="Line 40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386" name="Group 407"/>
            <p:cNvGrpSpPr>
              <a:grpSpLocks/>
            </p:cNvGrpSpPr>
            <p:nvPr/>
          </p:nvGrpSpPr>
          <p:grpSpPr bwMode="auto">
            <a:xfrm>
              <a:off x="3120" y="2352"/>
              <a:ext cx="624" cy="864"/>
              <a:chOff x="1056" y="1920"/>
              <a:chExt cx="624" cy="864"/>
            </a:xfrm>
          </p:grpSpPr>
          <p:sp>
            <p:nvSpPr>
              <p:cNvPr id="1750424" name="Rectangle 40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425" name="Line 40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426" name="Line 41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427" name="Line 41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428" name="Line 41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429" name="Line 41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430" name="Line 41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431" name="Line 41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0387" name="Group 416"/>
          <p:cNvGrpSpPr>
            <a:grpSpLocks/>
          </p:cNvGrpSpPr>
          <p:nvPr/>
        </p:nvGrpSpPr>
        <p:grpSpPr bwMode="auto">
          <a:xfrm>
            <a:off x="6248400" y="2743200"/>
            <a:ext cx="1295400" cy="1676400"/>
            <a:chOff x="2928" y="2352"/>
            <a:chExt cx="816" cy="1056"/>
          </a:xfrm>
        </p:grpSpPr>
        <p:grpSp>
          <p:nvGrpSpPr>
            <p:cNvPr id="1750396" name="Group 417"/>
            <p:cNvGrpSpPr>
              <a:grpSpLocks/>
            </p:cNvGrpSpPr>
            <p:nvPr/>
          </p:nvGrpSpPr>
          <p:grpSpPr bwMode="auto">
            <a:xfrm>
              <a:off x="2928" y="2544"/>
              <a:ext cx="624" cy="864"/>
              <a:chOff x="1056" y="1920"/>
              <a:chExt cx="624" cy="864"/>
            </a:xfrm>
          </p:grpSpPr>
          <p:sp>
            <p:nvSpPr>
              <p:cNvPr id="1750434" name="Rectangle 41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435" name="Line 41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436" name="Line 42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437" name="Line 42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438" name="Line 42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439" name="Line 42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440" name="Line 42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441" name="Line 42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405" name="Group 426"/>
            <p:cNvGrpSpPr>
              <a:grpSpLocks/>
            </p:cNvGrpSpPr>
            <p:nvPr/>
          </p:nvGrpSpPr>
          <p:grpSpPr bwMode="auto">
            <a:xfrm>
              <a:off x="2976" y="2496"/>
              <a:ext cx="624" cy="864"/>
              <a:chOff x="1056" y="1920"/>
              <a:chExt cx="624" cy="864"/>
            </a:xfrm>
          </p:grpSpPr>
          <p:sp>
            <p:nvSpPr>
              <p:cNvPr id="1750443" name="Rectangle 42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444" name="Line 42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445" name="Line 42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446" name="Line 43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447" name="Line 43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448" name="Line 43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449" name="Line 43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450" name="Line 43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414" name="Group 435"/>
            <p:cNvGrpSpPr>
              <a:grpSpLocks/>
            </p:cNvGrpSpPr>
            <p:nvPr/>
          </p:nvGrpSpPr>
          <p:grpSpPr bwMode="auto">
            <a:xfrm>
              <a:off x="3024" y="2448"/>
              <a:ext cx="624" cy="864"/>
              <a:chOff x="1056" y="1920"/>
              <a:chExt cx="624" cy="864"/>
            </a:xfrm>
          </p:grpSpPr>
          <p:sp>
            <p:nvSpPr>
              <p:cNvPr id="1750452" name="Rectangle 43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453" name="Line 43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454" name="Line 43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455" name="Line 43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456" name="Line 44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457" name="Line 44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458" name="Line 44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459" name="Line 44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423" name="Group 444"/>
            <p:cNvGrpSpPr>
              <a:grpSpLocks/>
            </p:cNvGrpSpPr>
            <p:nvPr/>
          </p:nvGrpSpPr>
          <p:grpSpPr bwMode="auto">
            <a:xfrm>
              <a:off x="3072" y="2400"/>
              <a:ext cx="624" cy="864"/>
              <a:chOff x="1056" y="1920"/>
              <a:chExt cx="624" cy="864"/>
            </a:xfrm>
          </p:grpSpPr>
          <p:sp>
            <p:nvSpPr>
              <p:cNvPr id="1750461" name="Rectangle 44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462" name="Line 44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463" name="Line 44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464" name="Line 44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465" name="Line 44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466" name="Line 45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467" name="Line 45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468" name="Line 45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432" name="Group 453"/>
            <p:cNvGrpSpPr>
              <a:grpSpLocks/>
            </p:cNvGrpSpPr>
            <p:nvPr/>
          </p:nvGrpSpPr>
          <p:grpSpPr bwMode="auto">
            <a:xfrm>
              <a:off x="3120" y="2352"/>
              <a:ext cx="624" cy="864"/>
              <a:chOff x="1056" y="1920"/>
              <a:chExt cx="624" cy="864"/>
            </a:xfrm>
          </p:grpSpPr>
          <p:sp>
            <p:nvSpPr>
              <p:cNvPr id="1750470" name="Rectangle 45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471" name="Line 45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472" name="Line 45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473" name="Line 45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474" name="Line 45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475" name="Line 45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476" name="Line 46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477" name="Line 46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sp>
        <p:nvSpPr>
          <p:cNvPr id="1750478" name="Rectangle 462"/>
          <p:cNvSpPr>
            <a:spLocks noChangeArrowheads="1"/>
          </p:cNvSpPr>
          <p:nvPr/>
        </p:nvSpPr>
        <p:spPr bwMode="auto">
          <a:xfrm>
            <a:off x="6477000" y="5943600"/>
            <a:ext cx="228600" cy="228600"/>
          </a:xfrm>
          <a:prstGeom prst="rect">
            <a:avLst/>
          </a:prstGeom>
          <a:noFill/>
          <a:ln w="9525">
            <a:noFill/>
            <a:miter lim="800000"/>
            <a:headEnd/>
            <a:tailEnd/>
          </a:ln>
          <a:effectLst/>
        </p:spPr>
        <p:txBody>
          <a:bodyPr wrap="none" anchor="ctr"/>
          <a:lstStyle/>
          <a:p>
            <a:endParaRPr lang="en-US"/>
          </a:p>
        </p:txBody>
      </p:sp>
      <p:grpSp>
        <p:nvGrpSpPr>
          <p:cNvPr id="1750433" name="Group 463"/>
          <p:cNvGrpSpPr>
            <a:grpSpLocks/>
          </p:cNvGrpSpPr>
          <p:nvPr/>
        </p:nvGrpSpPr>
        <p:grpSpPr bwMode="auto">
          <a:xfrm>
            <a:off x="3657600" y="4267200"/>
            <a:ext cx="1295400" cy="1676400"/>
            <a:chOff x="2928" y="2352"/>
            <a:chExt cx="816" cy="1056"/>
          </a:xfrm>
        </p:grpSpPr>
        <p:grpSp>
          <p:nvGrpSpPr>
            <p:cNvPr id="1750442" name="Group 464"/>
            <p:cNvGrpSpPr>
              <a:grpSpLocks/>
            </p:cNvGrpSpPr>
            <p:nvPr/>
          </p:nvGrpSpPr>
          <p:grpSpPr bwMode="auto">
            <a:xfrm>
              <a:off x="2928" y="2544"/>
              <a:ext cx="624" cy="864"/>
              <a:chOff x="1056" y="1920"/>
              <a:chExt cx="624" cy="864"/>
            </a:xfrm>
          </p:grpSpPr>
          <p:sp>
            <p:nvSpPr>
              <p:cNvPr id="1750481" name="Rectangle 46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482" name="Line 46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483" name="Line 46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484" name="Line 46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485" name="Line 46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486" name="Line 47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487" name="Line 47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488" name="Line 47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451" name="Group 473"/>
            <p:cNvGrpSpPr>
              <a:grpSpLocks/>
            </p:cNvGrpSpPr>
            <p:nvPr/>
          </p:nvGrpSpPr>
          <p:grpSpPr bwMode="auto">
            <a:xfrm>
              <a:off x="2976" y="2496"/>
              <a:ext cx="624" cy="864"/>
              <a:chOff x="1056" y="1920"/>
              <a:chExt cx="624" cy="864"/>
            </a:xfrm>
          </p:grpSpPr>
          <p:sp>
            <p:nvSpPr>
              <p:cNvPr id="1750490" name="Rectangle 47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491" name="Line 47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492" name="Line 47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493" name="Line 47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494" name="Line 47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495" name="Line 47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496" name="Line 48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497" name="Line 48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460" name="Group 482"/>
            <p:cNvGrpSpPr>
              <a:grpSpLocks/>
            </p:cNvGrpSpPr>
            <p:nvPr/>
          </p:nvGrpSpPr>
          <p:grpSpPr bwMode="auto">
            <a:xfrm>
              <a:off x="3024" y="2448"/>
              <a:ext cx="624" cy="864"/>
              <a:chOff x="1056" y="1920"/>
              <a:chExt cx="624" cy="864"/>
            </a:xfrm>
          </p:grpSpPr>
          <p:sp>
            <p:nvSpPr>
              <p:cNvPr id="1750499" name="Rectangle 48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500" name="Line 48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501" name="Line 48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502" name="Line 48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503" name="Line 48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504" name="Line 48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505" name="Line 48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506" name="Line 49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469" name="Group 491"/>
            <p:cNvGrpSpPr>
              <a:grpSpLocks/>
            </p:cNvGrpSpPr>
            <p:nvPr/>
          </p:nvGrpSpPr>
          <p:grpSpPr bwMode="auto">
            <a:xfrm>
              <a:off x="3072" y="2400"/>
              <a:ext cx="624" cy="864"/>
              <a:chOff x="1056" y="1920"/>
              <a:chExt cx="624" cy="864"/>
            </a:xfrm>
          </p:grpSpPr>
          <p:sp>
            <p:nvSpPr>
              <p:cNvPr id="1750508" name="Rectangle 49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509" name="Line 49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510" name="Line 49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511" name="Line 49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512" name="Line 49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513" name="Line 49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514" name="Line 49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515" name="Line 49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479" name="Group 500"/>
            <p:cNvGrpSpPr>
              <a:grpSpLocks/>
            </p:cNvGrpSpPr>
            <p:nvPr/>
          </p:nvGrpSpPr>
          <p:grpSpPr bwMode="auto">
            <a:xfrm>
              <a:off x="3120" y="2352"/>
              <a:ext cx="624" cy="864"/>
              <a:chOff x="1056" y="1920"/>
              <a:chExt cx="624" cy="864"/>
            </a:xfrm>
          </p:grpSpPr>
          <p:sp>
            <p:nvSpPr>
              <p:cNvPr id="1750517" name="Rectangle 50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518" name="Line 50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519" name="Line 50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520" name="Line 50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521" name="Line 50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522" name="Line 50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523" name="Line 50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524" name="Line 50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0480" name="Group 509"/>
          <p:cNvGrpSpPr>
            <a:grpSpLocks/>
          </p:cNvGrpSpPr>
          <p:nvPr/>
        </p:nvGrpSpPr>
        <p:grpSpPr bwMode="auto">
          <a:xfrm>
            <a:off x="4038600" y="3886200"/>
            <a:ext cx="1295400" cy="1676400"/>
            <a:chOff x="2928" y="2352"/>
            <a:chExt cx="816" cy="1056"/>
          </a:xfrm>
        </p:grpSpPr>
        <p:grpSp>
          <p:nvGrpSpPr>
            <p:cNvPr id="1750489" name="Group 510"/>
            <p:cNvGrpSpPr>
              <a:grpSpLocks/>
            </p:cNvGrpSpPr>
            <p:nvPr/>
          </p:nvGrpSpPr>
          <p:grpSpPr bwMode="auto">
            <a:xfrm>
              <a:off x="2928" y="2544"/>
              <a:ext cx="624" cy="864"/>
              <a:chOff x="1056" y="1920"/>
              <a:chExt cx="624" cy="864"/>
            </a:xfrm>
          </p:grpSpPr>
          <p:sp>
            <p:nvSpPr>
              <p:cNvPr id="1750527" name="Rectangle 51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528" name="Line 51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529" name="Line 51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530" name="Line 51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531" name="Line 51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532" name="Line 51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533" name="Line 51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534" name="Line 51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498" name="Group 519"/>
            <p:cNvGrpSpPr>
              <a:grpSpLocks/>
            </p:cNvGrpSpPr>
            <p:nvPr/>
          </p:nvGrpSpPr>
          <p:grpSpPr bwMode="auto">
            <a:xfrm>
              <a:off x="2976" y="2496"/>
              <a:ext cx="624" cy="864"/>
              <a:chOff x="1056" y="1920"/>
              <a:chExt cx="624" cy="864"/>
            </a:xfrm>
          </p:grpSpPr>
          <p:sp>
            <p:nvSpPr>
              <p:cNvPr id="1750536" name="Rectangle 52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537" name="Line 52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538" name="Line 52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539" name="Line 52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540" name="Line 52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541" name="Line 52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542" name="Line 52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543" name="Line 52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507" name="Group 528"/>
            <p:cNvGrpSpPr>
              <a:grpSpLocks/>
            </p:cNvGrpSpPr>
            <p:nvPr/>
          </p:nvGrpSpPr>
          <p:grpSpPr bwMode="auto">
            <a:xfrm>
              <a:off x="3024" y="2448"/>
              <a:ext cx="624" cy="864"/>
              <a:chOff x="1056" y="1920"/>
              <a:chExt cx="624" cy="864"/>
            </a:xfrm>
          </p:grpSpPr>
          <p:sp>
            <p:nvSpPr>
              <p:cNvPr id="1750545" name="Rectangle 52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546" name="Line 53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547" name="Line 53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548" name="Line 53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549" name="Line 53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550" name="Line 53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551" name="Line 53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552" name="Line 53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516" name="Group 537"/>
            <p:cNvGrpSpPr>
              <a:grpSpLocks/>
            </p:cNvGrpSpPr>
            <p:nvPr/>
          </p:nvGrpSpPr>
          <p:grpSpPr bwMode="auto">
            <a:xfrm>
              <a:off x="3072" y="2400"/>
              <a:ext cx="624" cy="864"/>
              <a:chOff x="1056" y="1920"/>
              <a:chExt cx="624" cy="864"/>
            </a:xfrm>
          </p:grpSpPr>
          <p:sp>
            <p:nvSpPr>
              <p:cNvPr id="1750554" name="Rectangle 53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555" name="Line 53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556" name="Line 54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557" name="Line 54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558" name="Line 54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559" name="Line 54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560" name="Line 54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561" name="Line 54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525" name="Group 546"/>
            <p:cNvGrpSpPr>
              <a:grpSpLocks/>
            </p:cNvGrpSpPr>
            <p:nvPr/>
          </p:nvGrpSpPr>
          <p:grpSpPr bwMode="auto">
            <a:xfrm>
              <a:off x="3120" y="2352"/>
              <a:ext cx="624" cy="864"/>
              <a:chOff x="1056" y="1920"/>
              <a:chExt cx="624" cy="864"/>
            </a:xfrm>
          </p:grpSpPr>
          <p:sp>
            <p:nvSpPr>
              <p:cNvPr id="1750563" name="Rectangle 54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564" name="Line 54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565" name="Line 54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566" name="Line 55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567" name="Line 55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568" name="Line 55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569" name="Line 55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570" name="Line 55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0526" name="Group 555"/>
          <p:cNvGrpSpPr>
            <a:grpSpLocks/>
          </p:cNvGrpSpPr>
          <p:nvPr/>
        </p:nvGrpSpPr>
        <p:grpSpPr bwMode="auto">
          <a:xfrm>
            <a:off x="4419600" y="3505200"/>
            <a:ext cx="1295400" cy="1676400"/>
            <a:chOff x="2928" y="2352"/>
            <a:chExt cx="816" cy="1056"/>
          </a:xfrm>
        </p:grpSpPr>
        <p:grpSp>
          <p:nvGrpSpPr>
            <p:cNvPr id="1750535" name="Group 556"/>
            <p:cNvGrpSpPr>
              <a:grpSpLocks/>
            </p:cNvGrpSpPr>
            <p:nvPr/>
          </p:nvGrpSpPr>
          <p:grpSpPr bwMode="auto">
            <a:xfrm>
              <a:off x="2928" y="2544"/>
              <a:ext cx="624" cy="864"/>
              <a:chOff x="1056" y="1920"/>
              <a:chExt cx="624" cy="864"/>
            </a:xfrm>
          </p:grpSpPr>
          <p:sp>
            <p:nvSpPr>
              <p:cNvPr id="1750573" name="Rectangle 55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574" name="Line 55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575" name="Line 55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576" name="Line 56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577" name="Line 56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578" name="Line 56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579" name="Line 56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580" name="Line 56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544" name="Group 565"/>
            <p:cNvGrpSpPr>
              <a:grpSpLocks/>
            </p:cNvGrpSpPr>
            <p:nvPr/>
          </p:nvGrpSpPr>
          <p:grpSpPr bwMode="auto">
            <a:xfrm>
              <a:off x="2976" y="2496"/>
              <a:ext cx="624" cy="864"/>
              <a:chOff x="1056" y="1920"/>
              <a:chExt cx="624" cy="864"/>
            </a:xfrm>
          </p:grpSpPr>
          <p:sp>
            <p:nvSpPr>
              <p:cNvPr id="1750582" name="Rectangle 56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583" name="Line 56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584" name="Line 56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585" name="Line 56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586" name="Line 57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587" name="Line 57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588" name="Line 57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589" name="Line 57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553" name="Group 574"/>
            <p:cNvGrpSpPr>
              <a:grpSpLocks/>
            </p:cNvGrpSpPr>
            <p:nvPr/>
          </p:nvGrpSpPr>
          <p:grpSpPr bwMode="auto">
            <a:xfrm>
              <a:off x="3024" y="2448"/>
              <a:ext cx="624" cy="864"/>
              <a:chOff x="1056" y="1920"/>
              <a:chExt cx="624" cy="864"/>
            </a:xfrm>
          </p:grpSpPr>
          <p:sp>
            <p:nvSpPr>
              <p:cNvPr id="1750591" name="Rectangle 57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592" name="Line 57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593" name="Line 57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594" name="Line 57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595" name="Line 57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596" name="Line 58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597" name="Line 58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598" name="Line 58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562" name="Group 583"/>
            <p:cNvGrpSpPr>
              <a:grpSpLocks/>
            </p:cNvGrpSpPr>
            <p:nvPr/>
          </p:nvGrpSpPr>
          <p:grpSpPr bwMode="auto">
            <a:xfrm>
              <a:off x="3072" y="2400"/>
              <a:ext cx="624" cy="864"/>
              <a:chOff x="1056" y="1920"/>
              <a:chExt cx="624" cy="864"/>
            </a:xfrm>
          </p:grpSpPr>
          <p:sp>
            <p:nvSpPr>
              <p:cNvPr id="1750600" name="Rectangle 58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601" name="Line 58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602" name="Line 58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603" name="Line 58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604" name="Line 58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605" name="Line 58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606" name="Line 59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607" name="Line 59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571" name="Group 592"/>
            <p:cNvGrpSpPr>
              <a:grpSpLocks/>
            </p:cNvGrpSpPr>
            <p:nvPr/>
          </p:nvGrpSpPr>
          <p:grpSpPr bwMode="auto">
            <a:xfrm>
              <a:off x="3120" y="2352"/>
              <a:ext cx="624" cy="864"/>
              <a:chOff x="1056" y="1920"/>
              <a:chExt cx="624" cy="864"/>
            </a:xfrm>
          </p:grpSpPr>
          <p:sp>
            <p:nvSpPr>
              <p:cNvPr id="1750609" name="Rectangle 59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610" name="Line 59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611" name="Line 59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612" name="Line 59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613" name="Line 59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614" name="Line 59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615" name="Line 59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616" name="Line 60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0572" name="Group 601"/>
          <p:cNvGrpSpPr>
            <a:grpSpLocks/>
          </p:cNvGrpSpPr>
          <p:nvPr/>
        </p:nvGrpSpPr>
        <p:grpSpPr bwMode="auto">
          <a:xfrm>
            <a:off x="4800600" y="3429000"/>
            <a:ext cx="990600" cy="1371600"/>
            <a:chOff x="1056" y="1920"/>
            <a:chExt cx="624" cy="864"/>
          </a:xfrm>
        </p:grpSpPr>
        <p:sp>
          <p:nvSpPr>
            <p:cNvPr id="1750618" name="Rectangle 60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619" name="Line 60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620" name="Line 60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621" name="Line 60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622" name="Line 60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623" name="Line 60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624" name="Line 60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625" name="Line 60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sp>
        <p:nvSpPr>
          <p:cNvPr id="1750626" name="Rectangle 610"/>
          <p:cNvSpPr>
            <a:spLocks noChangeArrowheads="1"/>
          </p:cNvSpPr>
          <p:nvPr/>
        </p:nvSpPr>
        <p:spPr bwMode="auto">
          <a:xfrm>
            <a:off x="4876800" y="3352800"/>
            <a:ext cx="990600" cy="1371600"/>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627" name="Line 611"/>
          <p:cNvSpPr>
            <a:spLocks noChangeShapeType="1"/>
          </p:cNvSpPr>
          <p:nvPr/>
        </p:nvSpPr>
        <p:spPr bwMode="auto">
          <a:xfrm>
            <a:off x="5029200" y="3581400"/>
            <a:ext cx="685800" cy="0"/>
          </a:xfrm>
          <a:prstGeom prst="line">
            <a:avLst/>
          </a:prstGeom>
          <a:noFill/>
          <a:ln w="9525">
            <a:solidFill>
              <a:srgbClr val="004C72"/>
            </a:solidFill>
            <a:round/>
            <a:headEnd/>
            <a:tailEnd/>
          </a:ln>
          <a:effectLst/>
        </p:spPr>
        <p:txBody>
          <a:bodyPr wrap="none"/>
          <a:lstStyle/>
          <a:p>
            <a:endParaRPr lang="en-US"/>
          </a:p>
        </p:txBody>
      </p:sp>
      <p:sp>
        <p:nvSpPr>
          <p:cNvPr id="1750628" name="Line 612"/>
          <p:cNvSpPr>
            <a:spLocks noChangeShapeType="1"/>
          </p:cNvSpPr>
          <p:nvPr/>
        </p:nvSpPr>
        <p:spPr bwMode="auto">
          <a:xfrm>
            <a:off x="5029200" y="3733800"/>
            <a:ext cx="685800" cy="0"/>
          </a:xfrm>
          <a:prstGeom prst="line">
            <a:avLst/>
          </a:prstGeom>
          <a:noFill/>
          <a:ln w="9525">
            <a:solidFill>
              <a:srgbClr val="004C72"/>
            </a:solidFill>
            <a:round/>
            <a:headEnd/>
            <a:tailEnd/>
          </a:ln>
          <a:effectLst/>
        </p:spPr>
        <p:txBody>
          <a:bodyPr wrap="none"/>
          <a:lstStyle/>
          <a:p>
            <a:endParaRPr lang="en-US"/>
          </a:p>
        </p:txBody>
      </p:sp>
      <p:sp>
        <p:nvSpPr>
          <p:cNvPr id="1750629" name="Line 613"/>
          <p:cNvSpPr>
            <a:spLocks noChangeShapeType="1"/>
          </p:cNvSpPr>
          <p:nvPr/>
        </p:nvSpPr>
        <p:spPr bwMode="auto">
          <a:xfrm>
            <a:off x="5029200" y="3886200"/>
            <a:ext cx="685800" cy="0"/>
          </a:xfrm>
          <a:prstGeom prst="line">
            <a:avLst/>
          </a:prstGeom>
          <a:noFill/>
          <a:ln w="9525">
            <a:solidFill>
              <a:srgbClr val="004C72"/>
            </a:solidFill>
            <a:round/>
            <a:headEnd/>
            <a:tailEnd/>
          </a:ln>
          <a:effectLst/>
        </p:spPr>
        <p:txBody>
          <a:bodyPr wrap="none"/>
          <a:lstStyle/>
          <a:p>
            <a:endParaRPr lang="en-US"/>
          </a:p>
        </p:txBody>
      </p:sp>
      <p:sp>
        <p:nvSpPr>
          <p:cNvPr id="1750630" name="Line 614"/>
          <p:cNvSpPr>
            <a:spLocks noChangeShapeType="1"/>
          </p:cNvSpPr>
          <p:nvPr/>
        </p:nvSpPr>
        <p:spPr bwMode="auto">
          <a:xfrm>
            <a:off x="5029200" y="4038600"/>
            <a:ext cx="685800" cy="0"/>
          </a:xfrm>
          <a:prstGeom prst="line">
            <a:avLst/>
          </a:prstGeom>
          <a:noFill/>
          <a:ln w="9525">
            <a:solidFill>
              <a:srgbClr val="004C72"/>
            </a:solidFill>
            <a:round/>
            <a:headEnd/>
            <a:tailEnd/>
          </a:ln>
          <a:effectLst/>
        </p:spPr>
        <p:txBody>
          <a:bodyPr wrap="none"/>
          <a:lstStyle/>
          <a:p>
            <a:endParaRPr lang="en-US"/>
          </a:p>
        </p:txBody>
      </p:sp>
      <p:sp>
        <p:nvSpPr>
          <p:cNvPr id="1750631" name="Line 615"/>
          <p:cNvSpPr>
            <a:spLocks noChangeShapeType="1"/>
          </p:cNvSpPr>
          <p:nvPr/>
        </p:nvSpPr>
        <p:spPr bwMode="auto">
          <a:xfrm>
            <a:off x="5029200" y="4191000"/>
            <a:ext cx="685800" cy="0"/>
          </a:xfrm>
          <a:prstGeom prst="line">
            <a:avLst/>
          </a:prstGeom>
          <a:noFill/>
          <a:ln w="9525">
            <a:solidFill>
              <a:srgbClr val="004C72"/>
            </a:solidFill>
            <a:round/>
            <a:headEnd/>
            <a:tailEnd/>
          </a:ln>
          <a:effectLst/>
        </p:spPr>
        <p:txBody>
          <a:bodyPr wrap="none"/>
          <a:lstStyle/>
          <a:p>
            <a:endParaRPr lang="en-US"/>
          </a:p>
        </p:txBody>
      </p:sp>
      <p:sp>
        <p:nvSpPr>
          <p:cNvPr id="1750632" name="Line 616"/>
          <p:cNvSpPr>
            <a:spLocks noChangeShapeType="1"/>
          </p:cNvSpPr>
          <p:nvPr/>
        </p:nvSpPr>
        <p:spPr bwMode="auto">
          <a:xfrm>
            <a:off x="5029200" y="4343400"/>
            <a:ext cx="685800" cy="0"/>
          </a:xfrm>
          <a:prstGeom prst="line">
            <a:avLst/>
          </a:prstGeom>
          <a:noFill/>
          <a:ln w="9525">
            <a:solidFill>
              <a:srgbClr val="004C72"/>
            </a:solidFill>
            <a:round/>
            <a:headEnd/>
            <a:tailEnd/>
          </a:ln>
          <a:effectLst/>
        </p:spPr>
        <p:txBody>
          <a:bodyPr wrap="none"/>
          <a:lstStyle/>
          <a:p>
            <a:endParaRPr lang="en-US"/>
          </a:p>
        </p:txBody>
      </p:sp>
      <p:sp>
        <p:nvSpPr>
          <p:cNvPr id="1750633" name="Line 617"/>
          <p:cNvSpPr>
            <a:spLocks noChangeShapeType="1"/>
          </p:cNvSpPr>
          <p:nvPr/>
        </p:nvSpPr>
        <p:spPr bwMode="auto">
          <a:xfrm>
            <a:off x="5029200" y="4495800"/>
            <a:ext cx="685800" cy="0"/>
          </a:xfrm>
          <a:prstGeom prst="line">
            <a:avLst/>
          </a:prstGeom>
          <a:noFill/>
          <a:ln w="9525">
            <a:solidFill>
              <a:srgbClr val="004C72"/>
            </a:solidFill>
            <a:round/>
            <a:headEnd/>
            <a:tailEnd/>
          </a:ln>
          <a:effectLst/>
        </p:spPr>
        <p:txBody>
          <a:bodyPr wrap="none"/>
          <a:lstStyle/>
          <a:p>
            <a:endParaRPr lang="en-US"/>
          </a:p>
        </p:txBody>
      </p:sp>
      <p:grpSp>
        <p:nvGrpSpPr>
          <p:cNvPr id="1750581" name="Group 618"/>
          <p:cNvGrpSpPr>
            <a:grpSpLocks/>
          </p:cNvGrpSpPr>
          <p:nvPr/>
        </p:nvGrpSpPr>
        <p:grpSpPr bwMode="auto">
          <a:xfrm>
            <a:off x="4953000" y="3276600"/>
            <a:ext cx="990600" cy="1371600"/>
            <a:chOff x="1056" y="1920"/>
            <a:chExt cx="624" cy="864"/>
          </a:xfrm>
        </p:grpSpPr>
        <p:sp>
          <p:nvSpPr>
            <p:cNvPr id="1750635" name="Rectangle 61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636" name="Line 62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637" name="Line 62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638" name="Line 62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639" name="Line 62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640" name="Line 62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641" name="Line 62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642" name="Line 62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590" name="Group 627"/>
          <p:cNvGrpSpPr>
            <a:grpSpLocks/>
          </p:cNvGrpSpPr>
          <p:nvPr/>
        </p:nvGrpSpPr>
        <p:grpSpPr bwMode="auto">
          <a:xfrm>
            <a:off x="5029200" y="3200400"/>
            <a:ext cx="990600" cy="1371600"/>
            <a:chOff x="1056" y="1920"/>
            <a:chExt cx="624" cy="864"/>
          </a:xfrm>
        </p:grpSpPr>
        <p:sp>
          <p:nvSpPr>
            <p:cNvPr id="1750644" name="Rectangle 628"/>
            <p:cNvSpPr>
              <a:spLocks noChangeArrowheads="1"/>
            </p:cNvSpPr>
            <p:nvPr/>
          </p:nvSpPr>
          <p:spPr bwMode="auto">
            <a:xfrm>
              <a:off x="1056" y="1920"/>
              <a:ext cx="624" cy="864"/>
            </a:xfrm>
            <a:prstGeom prst="rect">
              <a:avLst/>
            </a:prstGeom>
            <a:solidFill>
              <a:srgbClr val="FFFF00"/>
            </a:solidFill>
            <a:ln w="9525">
              <a:solidFill>
                <a:schemeClr val="bg2"/>
              </a:solidFill>
              <a:miter lim="800000"/>
              <a:headEnd/>
              <a:tailEnd/>
            </a:ln>
            <a:effectLst/>
          </p:spPr>
          <p:txBody>
            <a:bodyPr wrap="none" anchor="ctr"/>
            <a:lstStyle/>
            <a:p>
              <a:endParaRPr lang="en-US"/>
            </a:p>
          </p:txBody>
        </p:sp>
        <p:sp>
          <p:nvSpPr>
            <p:cNvPr id="1750645" name="Line 62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646" name="Line 63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647" name="Line 63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648" name="Line 63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649" name="Line 63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650" name="Line 63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651" name="Line 63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599" name="Group 636"/>
          <p:cNvGrpSpPr>
            <a:grpSpLocks/>
          </p:cNvGrpSpPr>
          <p:nvPr/>
        </p:nvGrpSpPr>
        <p:grpSpPr bwMode="auto">
          <a:xfrm>
            <a:off x="5105400" y="3124200"/>
            <a:ext cx="990600" cy="1371600"/>
            <a:chOff x="1056" y="1920"/>
            <a:chExt cx="624" cy="864"/>
          </a:xfrm>
        </p:grpSpPr>
        <p:sp>
          <p:nvSpPr>
            <p:cNvPr id="1750653" name="Rectangle 63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654" name="Line 63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655" name="Line 63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656" name="Line 64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657" name="Line 64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658" name="Line 64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659" name="Line 64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660" name="Line 64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608" name="Group 645"/>
          <p:cNvGrpSpPr>
            <a:grpSpLocks/>
          </p:cNvGrpSpPr>
          <p:nvPr/>
        </p:nvGrpSpPr>
        <p:grpSpPr bwMode="auto">
          <a:xfrm>
            <a:off x="5181600" y="2743200"/>
            <a:ext cx="1295400" cy="1676400"/>
            <a:chOff x="2928" y="2352"/>
            <a:chExt cx="816" cy="1056"/>
          </a:xfrm>
        </p:grpSpPr>
        <p:grpSp>
          <p:nvGrpSpPr>
            <p:cNvPr id="1750617" name="Group 646"/>
            <p:cNvGrpSpPr>
              <a:grpSpLocks/>
            </p:cNvGrpSpPr>
            <p:nvPr/>
          </p:nvGrpSpPr>
          <p:grpSpPr bwMode="auto">
            <a:xfrm>
              <a:off x="2928" y="2544"/>
              <a:ext cx="624" cy="864"/>
              <a:chOff x="1056" y="1920"/>
              <a:chExt cx="624" cy="864"/>
            </a:xfrm>
          </p:grpSpPr>
          <p:sp>
            <p:nvSpPr>
              <p:cNvPr id="1750663" name="Rectangle 64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664" name="Line 64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665" name="Line 64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666" name="Line 65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667" name="Line 65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668" name="Line 65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669" name="Line 65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670" name="Line 65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634" name="Group 655"/>
            <p:cNvGrpSpPr>
              <a:grpSpLocks/>
            </p:cNvGrpSpPr>
            <p:nvPr/>
          </p:nvGrpSpPr>
          <p:grpSpPr bwMode="auto">
            <a:xfrm>
              <a:off x="2976" y="2496"/>
              <a:ext cx="624" cy="864"/>
              <a:chOff x="1056" y="1920"/>
              <a:chExt cx="624" cy="864"/>
            </a:xfrm>
          </p:grpSpPr>
          <p:sp>
            <p:nvSpPr>
              <p:cNvPr id="1750672" name="Rectangle 65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673" name="Line 65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674" name="Line 65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675" name="Line 65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676" name="Line 66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677" name="Line 66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678" name="Line 66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679" name="Line 66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643" name="Group 664"/>
            <p:cNvGrpSpPr>
              <a:grpSpLocks/>
            </p:cNvGrpSpPr>
            <p:nvPr/>
          </p:nvGrpSpPr>
          <p:grpSpPr bwMode="auto">
            <a:xfrm>
              <a:off x="3024" y="2448"/>
              <a:ext cx="624" cy="864"/>
              <a:chOff x="1056" y="1920"/>
              <a:chExt cx="624" cy="864"/>
            </a:xfrm>
          </p:grpSpPr>
          <p:sp>
            <p:nvSpPr>
              <p:cNvPr id="1750681" name="Rectangle 66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682" name="Line 66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683" name="Line 66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684" name="Line 66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685" name="Line 66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686" name="Line 67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687" name="Line 67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688" name="Line 67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652" name="Group 673"/>
            <p:cNvGrpSpPr>
              <a:grpSpLocks/>
            </p:cNvGrpSpPr>
            <p:nvPr/>
          </p:nvGrpSpPr>
          <p:grpSpPr bwMode="auto">
            <a:xfrm>
              <a:off x="3072" y="2400"/>
              <a:ext cx="624" cy="864"/>
              <a:chOff x="1056" y="1920"/>
              <a:chExt cx="624" cy="864"/>
            </a:xfrm>
          </p:grpSpPr>
          <p:sp>
            <p:nvSpPr>
              <p:cNvPr id="1750690" name="Rectangle 67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691" name="Line 67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692" name="Line 67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693" name="Line 67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694" name="Line 67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695" name="Line 67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696" name="Line 68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697" name="Line 68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661" name="Group 682"/>
            <p:cNvGrpSpPr>
              <a:grpSpLocks/>
            </p:cNvGrpSpPr>
            <p:nvPr/>
          </p:nvGrpSpPr>
          <p:grpSpPr bwMode="auto">
            <a:xfrm>
              <a:off x="3120" y="2352"/>
              <a:ext cx="624" cy="864"/>
              <a:chOff x="1056" y="1920"/>
              <a:chExt cx="624" cy="864"/>
            </a:xfrm>
          </p:grpSpPr>
          <p:sp>
            <p:nvSpPr>
              <p:cNvPr id="1750699" name="Rectangle 68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700" name="Line 68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701" name="Line 68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702" name="Line 68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703" name="Line 68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704" name="Line 68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705" name="Line 68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706" name="Line 69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sp>
        <p:nvSpPr>
          <p:cNvPr id="1750707" name="Rectangle 691"/>
          <p:cNvSpPr>
            <a:spLocks noChangeArrowheads="1"/>
          </p:cNvSpPr>
          <p:nvPr/>
        </p:nvSpPr>
        <p:spPr bwMode="auto">
          <a:xfrm>
            <a:off x="7239000" y="3352800"/>
            <a:ext cx="228600" cy="228600"/>
          </a:xfrm>
          <a:prstGeom prst="rect">
            <a:avLst/>
          </a:prstGeom>
          <a:noFill/>
          <a:ln w="9525">
            <a:noFill/>
            <a:miter lim="800000"/>
            <a:headEnd/>
            <a:tailEnd/>
          </a:ln>
          <a:effectLst/>
        </p:spPr>
        <p:txBody>
          <a:bodyPr wrap="none" anchor="ctr"/>
          <a:lstStyle/>
          <a:p>
            <a:endParaRPr lang="en-US"/>
          </a:p>
        </p:txBody>
      </p:sp>
      <p:sp>
        <p:nvSpPr>
          <p:cNvPr id="1750708" name="Rectangle 692"/>
          <p:cNvSpPr>
            <a:spLocks noChangeArrowheads="1"/>
          </p:cNvSpPr>
          <p:nvPr/>
        </p:nvSpPr>
        <p:spPr bwMode="auto">
          <a:xfrm>
            <a:off x="5334000" y="5943600"/>
            <a:ext cx="228600" cy="228600"/>
          </a:xfrm>
          <a:prstGeom prst="rect">
            <a:avLst/>
          </a:prstGeom>
          <a:noFill/>
          <a:ln w="9525">
            <a:noFill/>
            <a:miter lim="800000"/>
            <a:headEnd/>
            <a:tailEnd/>
          </a:ln>
          <a:effectLst/>
        </p:spPr>
        <p:txBody>
          <a:bodyPr wrap="none" anchor="ctr"/>
          <a:lstStyle/>
          <a:p>
            <a:endParaRPr lang="en-US"/>
          </a:p>
        </p:txBody>
      </p:sp>
      <p:grpSp>
        <p:nvGrpSpPr>
          <p:cNvPr id="1750662" name="Group 693"/>
          <p:cNvGrpSpPr>
            <a:grpSpLocks/>
          </p:cNvGrpSpPr>
          <p:nvPr/>
        </p:nvGrpSpPr>
        <p:grpSpPr bwMode="auto">
          <a:xfrm>
            <a:off x="2514600" y="4267200"/>
            <a:ext cx="1295400" cy="1676400"/>
            <a:chOff x="2928" y="2352"/>
            <a:chExt cx="816" cy="1056"/>
          </a:xfrm>
        </p:grpSpPr>
        <p:grpSp>
          <p:nvGrpSpPr>
            <p:cNvPr id="1750671" name="Group 694"/>
            <p:cNvGrpSpPr>
              <a:grpSpLocks/>
            </p:cNvGrpSpPr>
            <p:nvPr/>
          </p:nvGrpSpPr>
          <p:grpSpPr bwMode="auto">
            <a:xfrm>
              <a:off x="2928" y="2544"/>
              <a:ext cx="624" cy="864"/>
              <a:chOff x="1056" y="1920"/>
              <a:chExt cx="624" cy="864"/>
            </a:xfrm>
          </p:grpSpPr>
          <p:sp>
            <p:nvSpPr>
              <p:cNvPr id="1750711" name="Rectangle 69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712" name="Line 69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713" name="Line 69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714" name="Line 69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715" name="Line 69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716" name="Line 70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717" name="Line 70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718" name="Line 70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680" name="Group 703"/>
            <p:cNvGrpSpPr>
              <a:grpSpLocks/>
            </p:cNvGrpSpPr>
            <p:nvPr/>
          </p:nvGrpSpPr>
          <p:grpSpPr bwMode="auto">
            <a:xfrm>
              <a:off x="2976" y="2496"/>
              <a:ext cx="624" cy="864"/>
              <a:chOff x="1056" y="1920"/>
              <a:chExt cx="624" cy="864"/>
            </a:xfrm>
          </p:grpSpPr>
          <p:sp>
            <p:nvSpPr>
              <p:cNvPr id="1750720" name="Rectangle 70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721" name="Line 70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722" name="Line 70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723" name="Line 70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724" name="Line 70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725" name="Line 70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726" name="Line 71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727" name="Line 71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689" name="Group 712"/>
            <p:cNvGrpSpPr>
              <a:grpSpLocks/>
            </p:cNvGrpSpPr>
            <p:nvPr/>
          </p:nvGrpSpPr>
          <p:grpSpPr bwMode="auto">
            <a:xfrm>
              <a:off x="3024" y="2448"/>
              <a:ext cx="624" cy="864"/>
              <a:chOff x="1056" y="1920"/>
              <a:chExt cx="624" cy="864"/>
            </a:xfrm>
          </p:grpSpPr>
          <p:sp>
            <p:nvSpPr>
              <p:cNvPr id="1750729" name="Rectangle 71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730" name="Line 71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731" name="Line 71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732" name="Line 71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733" name="Line 71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734" name="Line 71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735" name="Line 71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736" name="Line 72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698" name="Group 721"/>
            <p:cNvGrpSpPr>
              <a:grpSpLocks/>
            </p:cNvGrpSpPr>
            <p:nvPr/>
          </p:nvGrpSpPr>
          <p:grpSpPr bwMode="auto">
            <a:xfrm>
              <a:off x="3072" y="2400"/>
              <a:ext cx="624" cy="864"/>
              <a:chOff x="1056" y="1920"/>
              <a:chExt cx="624" cy="864"/>
            </a:xfrm>
          </p:grpSpPr>
          <p:sp>
            <p:nvSpPr>
              <p:cNvPr id="1750738" name="Rectangle 72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739" name="Line 72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740" name="Line 72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741" name="Line 72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742" name="Line 72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743" name="Line 72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744" name="Line 72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745" name="Line 72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709" name="Group 730"/>
            <p:cNvGrpSpPr>
              <a:grpSpLocks/>
            </p:cNvGrpSpPr>
            <p:nvPr/>
          </p:nvGrpSpPr>
          <p:grpSpPr bwMode="auto">
            <a:xfrm>
              <a:off x="3120" y="2352"/>
              <a:ext cx="624" cy="864"/>
              <a:chOff x="1056" y="1920"/>
              <a:chExt cx="624" cy="864"/>
            </a:xfrm>
          </p:grpSpPr>
          <p:sp>
            <p:nvSpPr>
              <p:cNvPr id="1750747" name="Rectangle 73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748" name="Line 73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749" name="Line 73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750" name="Line 73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751" name="Line 73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752" name="Line 73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753" name="Line 73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754" name="Line 73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0710" name="Group 739"/>
          <p:cNvGrpSpPr>
            <a:grpSpLocks/>
          </p:cNvGrpSpPr>
          <p:nvPr/>
        </p:nvGrpSpPr>
        <p:grpSpPr bwMode="auto">
          <a:xfrm>
            <a:off x="2895600" y="3886200"/>
            <a:ext cx="1295400" cy="1676400"/>
            <a:chOff x="2928" y="2352"/>
            <a:chExt cx="816" cy="1056"/>
          </a:xfrm>
        </p:grpSpPr>
        <p:grpSp>
          <p:nvGrpSpPr>
            <p:cNvPr id="1750719" name="Group 740"/>
            <p:cNvGrpSpPr>
              <a:grpSpLocks/>
            </p:cNvGrpSpPr>
            <p:nvPr/>
          </p:nvGrpSpPr>
          <p:grpSpPr bwMode="auto">
            <a:xfrm>
              <a:off x="2928" y="2544"/>
              <a:ext cx="624" cy="864"/>
              <a:chOff x="1056" y="1920"/>
              <a:chExt cx="624" cy="864"/>
            </a:xfrm>
          </p:grpSpPr>
          <p:sp>
            <p:nvSpPr>
              <p:cNvPr id="1750757" name="Rectangle 74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758" name="Line 74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759" name="Line 74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760" name="Line 74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761" name="Line 74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762" name="Line 74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763" name="Line 74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764" name="Line 74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728" name="Group 749"/>
            <p:cNvGrpSpPr>
              <a:grpSpLocks/>
            </p:cNvGrpSpPr>
            <p:nvPr/>
          </p:nvGrpSpPr>
          <p:grpSpPr bwMode="auto">
            <a:xfrm>
              <a:off x="2976" y="2496"/>
              <a:ext cx="624" cy="864"/>
              <a:chOff x="1056" y="1920"/>
              <a:chExt cx="624" cy="864"/>
            </a:xfrm>
          </p:grpSpPr>
          <p:sp>
            <p:nvSpPr>
              <p:cNvPr id="1750766" name="Rectangle 75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767" name="Line 75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768" name="Line 75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769" name="Line 75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770" name="Line 75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771" name="Line 75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772" name="Line 75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773" name="Line 75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737" name="Group 758"/>
            <p:cNvGrpSpPr>
              <a:grpSpLocks/>
            </p:cNvGrpSpPr>
            <p:nvPr/>
          </p:nvGrpSpPr>
          <p:grpSpPr bwMode="auto">
            <a:xfrm>
              <a:off x="3024" y="2448"/>
              <a:ext cx="624" cy="864"/>
              <a:chOff x="1056" y="1920"/>
              <a:chExt cx="624" cy="864"/>
            </a:xfrm>
          </p:grpSpPr>
          <p:sp>
            <p:nvSpPr>
              <p:cNvPr id="1750775" name="Rectangle 75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776" name="Line 76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777" name="Line 76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778" name="Line 76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779" name="Line 76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780" name="Line 76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781" name="Line 76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782" name="Line 76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746" name="Group 767"/>
            <p:cNvGrpSpPr>
              <a:grpSpLocks/>
            </p:cNvGrpSpPr>
            <p:nvPr/>
          </p:nvGrpSpPr>
          <p:grpSpPr bwMode="auto">
            <a:xfrm>
              <a:off x="3072" y="2400"/>
              <a:ext cx="624" cy="864"/>
              <a:chOff x="1056" y="1920"/>
              <a:chExt cx="624" cy="864"/>
            </a:xfrm>
          </p:grpSpPr>
          <p:sp>
            <p:nvSpPr>
              <p:cNvPr id="1750784" name="Rectangle 76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785" name="Line 76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786" name="Line 77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787" name="Line 77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788" name="Line 77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789" name="Line 77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790" name="Line 77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791" name="Line 77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755" name="Group 776"/>
            <p:cNvGrpSpPr>
              <a:grpSpLocks/>
            </p:cNvGrpSpPr>
            <p:nvPr/>
          </p:nvGrpSpPr>
          <p:grpSpPr bwMode="auto">
            <a:xfrm>
              <a:off x="3120" y="2352"/>
              <a:ext cx="624" cy="864"/>
              <a:chOff x="1056" y="1920"/>
              <a:chExt cx="624" cy="864"/>
            </a:xfrm>
          </p:grpSpPr>
          <p:sp>
            <p:nvSpPr>
              <p:cNvPr id="1750793" name="Rectangle 77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794" name="Line 77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795" name="Line 77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796" name="Line 78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797" name="Line 78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798" name="Line 78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799" name="Line 78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800" name="Line 78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0756" name="Group 785"/>
          <p:cNvGrpSpPr>
            <a:grpSpLocks/>
          </p:cNvGrpSpPr>
          <p:nvPr/>
        </p:nvGrpSpPr>
        <p:grpSpPr bwMode="auto">
          <a:xfrm>
            <a:off x="3276600" y="3505200"/>
            <a:ext cx="1295400" cy="1676400"/>
            <a:chOff x="2928" y="2352"/>
            <a:chExt cx="816" cy="1056"/>
          </a:xfrm>
        </p:grpSpPr>
        <p:grpSp>
          <p:nvGrpSpPr>
            <p:cNvPr id="1750765" name="Group 786"/>
            <p:cNvGrpSpPr>
              <a:grpSpLocks/>
            </p:cNvGrpSpPr>
            <p:nvPr/>
          </p:nvGrpSpPr>
          <p:grpSpPr bwMode="auto">
            <a:xfrm>
              <a:off x="2928" y="2544"/>
              <a:ext cx="624" cy="864"/>
              <a:chOff x="1056" y="1920"/>
              <a:chExt cx="624" cy="864"/>
            </a:xfrm>
          </p:grpSpPr>
          <p:sp>
            <p:nvSpPr>
              <p:cNvPr id="1750803" name="Rectangle 78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804" name="Line 78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805" name="Line 78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806" name="Line 79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807" name="Line 79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808" name="Line 79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809" name="Line 79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810" name="Line 79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774" name="Group 795"/>
            <p:cNvGrpSpPr>
              <a:grpSpLocks/>
            </p:cNvGrpSpPr>
            <p:nvPr/>
          </p:nvGrpSpPr>
          <p:grpSpPr bwMode="auto">
            <a:xfrm>
              <a:off x="2976" y="2496"/>
              <a:ext cx="624" cy="864"/>
              <a:chOff x="1056" y="1920"/>
              <a:chExt cx="624" cy="864"/>
            </a:xfrm>
          </p:grpSpPr>
          <p:sp>
            <p:nvSpPr>
              <p:cNvPr id="1750812" name="Rectangle 79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813" name="Line 79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814" name="Line 79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815" name="Line 79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816" name="Line 80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817" name="Line 80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818" name="Line 80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819" name="Line 80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783" name="Group 804"/>
            <p:cNvGrpSpPr>
              <a:grpSpLocks/>
            </p:cNvGrpSpPr>
            <p:nvPr/>
          </p:nvGrpSpPr>
          <p:grpSpPr bwMode="auto">
            <a:xfrm>
              <a:off x="3024" y="2448"/>
              <a:ext cx="624" cy="864"/>
              <a:chOff x="1056" y="1920"/>
              <a:chExt cx="624" cy="864"/>
            </a:xfrm>
          </p:grpSpPr>
          <p:sp>
            <p:nvSpPr>
              <p:cNvPr id="1750821" name="Rectangle 80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822" name="Line 80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823" name="Line 80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824" name="Line 80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825" name="Line 80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826" name="Line 81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827" name="Line 81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828" name="Line 81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792" name="Group 813"/>
            <p:cNvGrpSpPr>
              <a:grpSpLocks/>
            </p:cNvGrpSpPr>
            <p:nvPr/>
          </p:nvGrpSpPr>
          <p:grpSpPr bwMode="auto">
            <a:xfrm>
              <a:off x="3072" y="2400"/>
              <a:ext cx="624" cy="864"/>
              <a:chOff x="1056" y="1920"/>
              <a:chExt cx="624" cy="864"/>
            </a:xfrm>
          </p:grpSpPr>
          <p:sp>
            <p:nvSpPr>
              <p:cNvPr id="1750830" name="Rectangle 81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831" name="Line 81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832" name="Line 81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833" name="Line 81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834" name="Line 81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835" name="Line 81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836" name="Line 82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837" name="Line 82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801" name="Group 822"/>
            <p:cNvGrpSpPr>
              <a:grpSpLocks/>
            </p:cNvGrpSpPr>
            <p:nvPr/>
          </p:nvGrpSpPr>
          <p:grpSpPr bwMode="auto">
            <a:xfrm>
              <a:off x="3120" y="2352"/>
              <a:ext cx="624" cy="864"/>
              <a:chOff x="1056" y="1920"/>
              <a:chExt cx="624" cy="864"/>
            </a:xfrm>
          </p:grpSpPr>
          <p:sp>
            <p:nvSpPr>
              <p:cNvPr id="1750839" name="Rectangle 82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840" name="Line 82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841" name="Line 82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842" name="Line 82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843" name="Line 82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844" name="Line 82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845" name="Line 82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846" name="Line 83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0802" name="Group 831"/>
          <p:cNvGrpSpPr>
            <a:grpSpLocks/>
          </p:cNvGrpSpPr>
          <p:nvPr/>
        </p:nvGrpSpPr>
        <p:grpSpPr bwMode="auto">
          <a:xfrm>
            <a:off x="3657600" y="3429000"/>
            <a:ext cx="990600" cy="1371600"/>
            <a:chOff x="1056" y="1920"/>
            <a:chExt cx="624" cy="864"/>
          </a:xfrm>
        </p:grpSpPr>
        <p:sp>
          <p:nvSpPr>
            <p:cNvPr id="1750848" name="Rectangle 83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849" name="Line 83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850" name="Line 83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851" name="Line 83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852" name="Line 83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853" name="Line 83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854" name="Line 83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855" name="Line 83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811" name="Group 840"/>
          <p:cNvGrpSpPr>
            <a:grpSpLocks/>
          </p:cNvGrpSpPr>
          <p:nvPr/>
        </p:nvGrpSpPr>
        <p:grpSpPr bwMode="auto">
          <a:xfrm>
            <a:off x="3733800" y="3352800"/>
            <a:ext cx="990600" cy="1371600"/>
            <a:chOff x="1056" y="1920"/>
            <a:chExt cx="624" cy="864"/>
          </a:xfrm>
        </p:grpSpPr>
        <p:sp>
          <p:nvSpPr>
            <p:cNvPr id="1750857" name="Rectangle 84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858" name="Line 84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859" name="Line 84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860" name="Line 84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861" name="Line 84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862" name="Line 84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863" name="Line 84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864" name="Line 84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820" name="Group 849"/>
          <p:cNvGrpSpPr>
            <a:grpSpLocks/>
          </p:cNvGrpSpPr>
          <p:nvPr/>
        </p:nvGrpSpPr>
        <p:grpSpPr bwMode="auto">
          <a:xfrm>
            <a:off x="3810000" y="3276600"/>
            <a:ext cx="990600" cy="1371600"/>
            <a:chOff x="1056" y="1920"/>
            <a:chExt cx="624" cy="864"/>
          </a:xfrm>
        </p:grpSpPr>
        <p:sp>
          <p:nvSpPr>
            <p:cNvPr id="1750866" name="Rectangle 85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867" name="Line 85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868" name="Line 85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869" name="Line 85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870" name="Line 85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871" name="Line 85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872" name="Line 85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873" name="Line 85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829" name="Group 858"/>
          <p:cNvGrpSpPr>
            <a:grpSpLocks/>
          </p:cNvGrpSpPr>
          <p:nvPr/>
        </p:nvGrpSpPr>
        <p:grpSpPr bwMode="auto">
          <a:xfrm>
            <a:off x="3886200" y="3200400"/>
            <a:ext cx="990600" cy="1371600"/>
            <a:chOff x="1056" y="1920"/>
            <a:chExt cx="624" cy="864"/>
          </a:xfrm>
        </p:grpSpPr>
        <p:sp>
          <p:nvSpPr>
            <p:cNvPr id="1750875" name="Rectangle 85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876" name="Line 86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877" name="Line 86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878" name="Line 86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879" name="Line 86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880" name="Line 86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881" name="Line 86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882" name="Line 86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838" name="Group 867"/>
          <p:cNvGrpSpPr>
            <a:grpSpLocks/>
          </p:cNvGrpSpPr>
          <p:nvPr/>
        </p:nvGrpSpPr>
        <p:grpSpPr bwMode="auto">
          <a:xfrm>
            <a:off x="3962400" y="3124200"/>
            <a:ext cx="990600" cy="1371600"/>
            <a:chOff x="1056" y="1920"/>
            <a:chExt cx="624" cy="864"/>
          </a:xfrm>
        </p:grpSpPr>
        <p:sp>
          <p:nvSpPr>
            <p:cNvPr id="1750884" name="Rectangle 86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885" name="Line 86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886" name="Line 87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887" name="Line 87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888" name="Line 87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889" name="Line 87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890" name="Line 87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891" name="Line 87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847" name="Group 876"/>
          <p:cNvGrpSpPr>
            <a:grpSpLocks/>
          </p:cNvGrpSpPr>
          <p:nvPr/>
        </p:nvGrpSpPr>
        <p:grpSpPr bwMode="auto">
          <a:xfrm>
            <a:off x="4038600" y="2743200"/>
            <a:ext cx="1295400" cy="1676400"/>
            <a:chOff x="2928" y="2352"/>
            <a:chExt cx="816" cy="1056"/>
          </a:xfrm>
        </p:grpSpPr>
        <p:grpSp>
          <p:nvGrpSpPr>
            <p:cNvPr id="1750856" name="Group 877"/>
            <p:cNvGrpSpPr>
              <a:grpSpLocks/>
            </p:cNvGrpSpPr>
            <p:nvPr/>
          </p:nvGrpSpPr>
          <p:grpSpPr bwMode="auto">
            <a:xfrm>
              <a:off x="2928" y="2544"/>
              <a:ext cx="624" cy="864"/>
              <a:chOff x="1056" y="1920"/>
              <a:chExt cx="624" cy="864"/>
            </a:xfrm>
          </p:grpSpPr>
          <p:sp>
            <p:nvSpPr>
              <p:cNvPr id="1750894" name="Rectangle 87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895" name="Line 87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896" name="Line 88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897" name="Line 88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898" name="Line 88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899" name="Line 88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900" name="Line 88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901" name="Line 88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865" name="Group 886"/>
            <p:cNvGrpSpPr>
              <a:grpSpLocks/>
            </p:cNvGrpSpPr>
            <p:nvPr/>
          </p:nvGrpSpPr>
          <p:grpSpPr bwMode="auto">
            <a:xfrm>
              <a:off x="2976" y="2496"/>
              <a:ext cx="624" cy="864"/>
              <a:chOff x="1056" y="1920"/>
              <a:chExt cx="624" cy="864"/>
            </a:xfrm>
          </p:grpSpPr>
          <p:sp>
            <p:nvSpPr>
              <p:cNvPr id="1750903" name="Rectangle 88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904" name="Line 88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905" name="Line 88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906" name="Line 89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907" name="Line 89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908" name="Line 89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909" name="Line 89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910" name="Line 89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874" name="Group 895"/>
            <p:cNvGrpSpPr>
              <a:grpSpLocks/>
            </p:cNvGrpSpPr>
            <p:nvPr/>
          </p:nvGrpSpPr>
          <p:grpSpPr bwMode="auto">
            <a:xfrm>
              <a:off x="3024" y="2448"/>
              <a:ext cx="624" cy="864"/>
              <a:chOff x="1056" y="1920"/>
              <a:chExt cx="624" cy="864"/>
            </a:xfrm>
          </p:grpSpPr>
          <p:sp>
            <p:nvSpPr>
              <p:cNvPr id="1750912" name="Rectangle 89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913" name="Line 89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914" name="Line 89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915" name="Line 89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916" name="Line 90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917" name="Line 90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918" name="Line 90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919" name="Line 90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883" name="Group 904"/>
            <p:cNvGrpSpPr>
              <a:grpSpLocks/>
            </p:cNvGrpSpPr>
            <p:nvPr/>
          </p:nvGrpSpPr>
          <p:grpSpPr bwMode="auto">
            <a:xfrm>
              <a:off x="3072" y="2400"/>
              <a:ext cx="624" cy="864"/>
              <a:chOff x="1056" y="1920"/>
              <a:chExt cx="624" cy="864"/>
            </a:xfrm>
          </p:grpSpPr>
          <p:sp>
            <p:nvSpPr>
              <p:cNvPr id="1750921" name="Rectangle 90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922" name="Line 90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923" name="Line 90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924" name="Line 90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925" name="Line 90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926" name="Line 91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927" name="Line 91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928" name="Line 91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892" name="Group 913"/>
            <p:cNvGrpSpPr>
              <a:grpSpLocks/>
            </p:cNvGrpSpPr>
            <p:nvPr/>
          </p:nvGrpSpPr>
          <p:grpSpPr bwMode="auto">
            <a:xfrm>
              <a:off x="3120" y="2352"/>
              <a:ext cx="624" cy="864"/>
              <a:chOff x="1056" y="1920"/>
              <a:chExt cx="624" cy="864"/>
            </a:xfrm>
          </p:grpSpPr>
          <p:sp>
            <p:nvSpPr>
              <p:cNvPr id="1750930" name="Rectangle 91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931" name="Line 91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932" name="Line 91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933" name="Line 91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934" name="Line 91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935" name="Line 91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936" name="Line 92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937" name="Line 92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sp>
        <p:nvSpPr>
          <p:cNvPr id="1750938" name="Rectangle 922"/>
          <p:cNvSpPr>
            <a:spLocks noChangeArrowheads="1"/>
          </p:cNvSpPr>
          <p:nvPr/>
        </p:nvSpPr>
        <p:spPr bwMode="auto">
          <a:xfrm>
            <a:off x="4191000" y="5943600"/>
            <a:ext cx="228600" cy="228600"/>
          </a:xfrm>
          <a:prstGeom prst="rect">
            <a:avLst/>
          </a:prstGeom>
          <a:noFill/>
          <a:ln w="9525">
            <a:noFill/>
            <a:miter lim="800000"/>
            <a:headEnd/>
            <a:tailEnd/>
          </a:ln>
          <a:effectLst/>
        </p:spPr>
        <p:txBody>
          <a:bodyPr wrap="none" anchor="ctr"/>
          <a:lstStyle/>
          <a:p>
            <a:endParaRPr lang="en-US"/>
          </a:p>
        </p:txBody>
      </p:sp>
      <p:grpSp>
        <p:nvGrpSpPr>
          <p:cNvPr id="1750893" name="Group 923"/>
          <p:cNvGrpSpPr>
            <a:grpSpLocks/>
          </p:cNvGrpSpPr>
          <p:nvPr/>
        </p:nvGrpSpPr>
        <p:grpSpPr bwMode="auto">
          <a:xfrm>
            <a:off x="1371600" y="4267200"/>
            <a:ext cx="1295400" cy="1676400"/>
            <a:chOff x="2928" y="2352"/>
            <a:chExt cx="816" cy="1056"/>
          </a:xfrm>
        </p:grpSpPr>
        <p:grpSp>
          <p:nvGrpSpPr>
            <p:cNvPr id="1750902" name="Group 924"/>
            <p:cNvGrpSpPr>
              <a:grpSpLocks/>
            </p:cNvGrpSpPr>
            <p:nvPr/>
          </p:nvGrpSpPr>
          <p:grpSpPr bwMode="auto">
            <a:xfrm>
              <a:off x="2928" y="2544"/>
              <a:ext cx="624" cy="864"/>
              <a:chOff x="1056" y="1920"/>
              <a:chExt cx="624" cy="864"/>
            </a:xfrm>
          </p:grpSpPr>
          <p:sp>
            <p:nvSpPr>
              <p:cNvPr id="1750941" name="Rectangle 92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942" name="Line 92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943" name="Line 92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944" name="Line 92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945" name="Line 92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946" name="Line 93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947" name="Line 93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948" name="Line 93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911" name="Group 933"/>
            <p:cNvGrpSpPr>
              <a:grpSpLocks/>
            </p:cNvGrpSpPr>
            <p:nvPr/>
          </p:nvGrpSpPr>
          <p:grpSpPr bwMode="auto">
            <a:xfrm>
              <a:off x="2976" y="2496"/>
              <a:ext cx="624" cy="864"/>
              <a:chOff x="1056" y="1920"/>
              <a:chExt cx="624" cy="864"/>
            </a:xfrm>
          </p:grpSpPr>
          <p:sp>
            <p:nvSpPr>
              <p:cNvPr id="1750950" name="Rectangle 93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951" name="Line 93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952" name="Line 93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953" name="Line 93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954" name="Line 93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955" name="Line 93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956" name="Line 94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957" name="Line 94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920" name="Group 942"/>
            <p:cNvGrpSpPr>
              <a:grpSpLocks/>
            </p:cNvGrpSpPr>
            <p:nvPr/>
          </p:nvGrpSpPr>
          <p:grpSpPr bwMode="auto">
            <a:xfrm>
              <a:off x="3024" y="2448"/>
              <a:ext cx="624" cy="864"/>
              <a:chOff x="1056" y="1920"/>
              <a:chExt cx="624" cy="864"/>
            </a:xfrm>
          </p:grpSpPr>
          <p:sp>
            <p:nvSpPr>
              <p:cNvPr id="1750959" name="Rectangle 94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960" name="Line 94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961" name="Line 94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962" name="Line 94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963" name="Line 94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964" name="Line 94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965" name="Line 94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966" name="Line 95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929" name="Group 951"/>
            <p:cNvGrpSpPr>
              <a:grpSpLocks/>
            </p:cNvGrpSpPr>
            <p:nvPr/>
          </p:nvGrpSpPr>
          <p:grpSpPr bwMode="auto">
            <a:xfrm>
              <a:off x="3072" y="2400"/>
              <a:ext cx="624" cy="864"/>
              <a:chOff x="1056" y="1920"/>
              <a:chExt cx="624" cy="864"/>
            </a:xfrm>
          </p:grpSpPr>
          <p:sp>
            <p:nvSpPr>
              <p:cNvPr id="1750968" name="Rectangle 95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969" name="Line 95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970" name="Line 95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971" name="Line 95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972" name="Line 95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973" name="Line 95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974" name="Line 95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975" name="Line 95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939" name="Group 960"/>
            <p:cNvGrpSpPr>
              <a:grpSpLocks/>
            </p:cNvGrpSpPr>
            <p:nvPr/>
          </p:nvGrpSpPr>
          <p:grpSpPr bwMode="auto">
            <a:xfrm>
              <a:off x="3120" y="2352"/>
              <a:ext cx="624" cy="864"/>
              <a:chOff x="1056" y="1920"/>
              <a:chExt cx="624" cy="864"/>
            </a:xfrm>
          </p:grpSpPr>
          <p:sp>
            <p:nvSpPr>
              <p:cNvPr id="1750977" name="Rectangle 96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978" name="Line 96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979" name="Line 96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980" name="Line 96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981" name="Line 96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982" name="Line 96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983" name="Line 96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984" name="Line 96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0940" name="Group 969"/>
          <p:cNvGrpSpPr>
            <a:grpSpLocks/>
          </p:cNvGrpSpPr>
          <p:nvPr/>
        </p:nvGrpSpPr>
        <p:grpSpPr bwMode="auto">
          <a:xfrm>
            <a:off x="1752600" y="4191000"/>
            <a:ext cx="990600" cy="1371600"/>
            <a:chOff x="1056" y="1920"/>
            <a:chExt cx="624" cy="864"/>
          </a:xfrm>
        </p:grpSpPr>
        <p:sp>
          <p:nvSpPr>
            <p:cNvPr id="1750986" name="Rectangle 97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987" name="Line 97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988" name="Line 97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989" name="Line 97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990" name="Line 97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0991" name="Line 97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0992" name="Line 97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0993" name="Line 97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949" name="Group 978"/>
          <p:cNvGrpSpPr>
            <a:grpSpLocks/>
          </p:cNvGrpSpPr>
          <p:nvPr/>
        </p:nvGrpSpPr>
        <p:grpSpPr bwMode="auto">
          <a:xfrm>
            <a:off x="1828800" y="4114800"/>
            <a:ext cx="990600" cy="1371600"/>
            <a:chOff x="1056" y="1920"/>
            <a:chExt cx="624" cy="864"/>
          </a:xfrm>
        </p:grpSpPr>
        <p:sp>
          <p:nvSpPr>
            <p:cNvPr id="1750995" name="Rectangle 97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0996" name="Line 98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0997" name="Line 98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0998" name="Line 98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0999" name="Line 98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000" name="Line 98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001" name="Line 98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002" name="Line 98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958" name="Group 987"/>
          <p:cNvGrpSpPr>
            <a:grpSpLocks/>
          </p:cNvGrpSpPr>
          <p:nvPr/>
        </p:nvGrpSpPr>
        <p:grpSpPr bwMode="auto">
          <a:xfrm>
            <a:off x="1905000" y="4038600"/>
            <a:ext cx="990600" cy="1371600"/>
            <a:chOff x="1056" y="1920"/>
            <a:chExt cx="624" cy="864"/>
          </a:xfrm>
        </p:grpSpPr>
        <p:sp>
          <p:nvSpPr>
            <p:cNvPr id="1751004" name="Rectangle 98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005" name="Line 98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006" name="Line 99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007" name="Line 99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008" name="Line 99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009" name="Line 99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010" name="Line 99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011" name="Line 99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967" name="Group 996"/>
          <p:cNvGrpSpPr>
            <a:grpSpLocks/>
          </p:cNvGrpSpPr>
          <p:nvPr/>
        </p:nvGrpSpPr>
        <p:grpSpPr bwMode="auto">
          <a:xfrm>
            <a:off x="1981200" y="3962400"/>
            <a:ext cx="990600" cy="1371600"/>
            <a:chOff x="1056" y="1920"/>
            <a:chExt cx="624" cy="864"/>
          </a:xfrm>
        </p:grpSpPr>
        <p:sp>
          <p:nvSpPr>
            <p:cNvPr id="1751013" name="Rectangle 99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014" name="Line 99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015" name="Line 99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016" name="Line 100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017" name="Line 100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018" name="Line 100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019" name="Line 100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020" name="Line 100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976" name="Group 1005"/>
          <p:cNvGrpSpPr>
            <a:grpSpLocks/>
          </p:cNvGrpSpPr>
          <p:nvPr/>
        </p:nvGrpSpPr>
        <p:grpSpPr bwMode="auto">
          <a:xfrm>
            <a:off x="2057400" y="3886200"/>
            <a:ext cx="990600" cy="1371600"/>
            <a:chOff x="1056" y="1920"/>
            <a:chExt cx="624" cy="864"/>
          </a:xfrm>
        </p:grpSpPr>
        <p:sp>
          <p:nvSpPr>
            <p:cNvPr id="1751022" name="Rectangle 100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023" name="Line 100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024" name="Line 100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025" name="Line 100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026" name="Line 101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027" name="Line 101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028" name="Line 101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029" name="Line 101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985" name="Group 1014"/>
          <p:cNvGrpSpPr>
            <a:grpSpLocks/>
          </p:cNvGrpSpPr>
          <p:nvPr/>
        </p:nvGrpSpPr>
        <p:grpSpPr bwMode="auto">
          <a:xfrm>
            <a:off x="2133600" y="3810000"/>
            <a:ext cx="990600" cy="1371600"/>
            <a:chOff x="1056" y="1920"/>
            <a:chExt cx="624" cy="864"/>
          </a:xfrm>
        </p:grpSpPr>
        <p:sp>
          <p:nvSpPr>
            <p:cNvPr id="1751031" name="Rectangle 101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032" name="Line 101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033" name="Line 101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034" name="Line 101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035" name="Line 101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036" name="Line 102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037" name="Line 102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038" name="Line 102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0994" name="Group 1023"/>
          <p:cNvGrpSpPr>
            <a:grpSpLocks/>
          </p:cNvGrpSpPr>
          <p:nvPr/>
        </p:nvGrpSpPr>
        <p:grpSpPr bwMode="auto">
          <a:xfrm>
            <a:off x="2209800" y="3733800"/>
            <a:ext cx="990600" cy="1371600"/>
            <a:chOff x="1056" y="1920"/>
            <a:chExt cx="624" cy="864"/>
          </a:xfrm>
        </p:grpSpPr>
        <p:sp>
          <p:nvSpPr>
            <p:cNvPr id="1751040" name="Rectangle 102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041" name="Line 102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042" name="Line 102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043" name="Line 102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044" name="Line 102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045" name="Line 102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046" name="Line 103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047" name="Line 103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1003" name="Group 1032"/>
          <p:cNvGrpSpPr>
            <a:grpSpLocks/>
          </p:cNvGrpSpPr>
          <p:nvPr/>
        </p:nvGrpSpPr>
        <p:grpSpPr bwMode="auto">
          <a:xfrm>
            <a:off x="2286000" y="3657600"/>
            <a:ext cx="990600" cy="1371600"/>
            <a:chOff x="1056" y="1920"/>
            <a:chExt cx="624" cy="864"/>
          </a:xfrm>
        </p:grpSpPr>
        <p:sp>
          <p:nvSpPr>
            <p:cNvPr id="1751049" name="Rectangle 103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050" name="Line 103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051" name="Line 103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052" name="Line 103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053" name="Line 103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054" name="Line 103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055" name="Line 103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056" name="Line 104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1012" name="Group 1041"/>
          <p:cNvGrpSpPr>
            <a:grpSpLocks/>
          </p:cNvGrpSpPr>
          <p:nvPr/>
        </p:nvGrpSpPr>
        <p:grpSpPr bwMode="auto">
          <a:xfrm>
            <a:off x="2362200" y="3581400"/>
            <a:ext cx="990600" cy="1371600"/>
            <a:chOff x="1056" y="1920"/>
            <a:chExt cx="624" cy="864"/>
          </a:xfrm>
        </p:grpSpPr>
        <p:sp>
          <p:nvSpPr>
            <p:cNvPr id="1751058" name="Rectangle 104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059" name="Line 104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060" name="Line 104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061" name="Line 104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062" name="Line 104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063" name="Line 104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064" name="Line 104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065" name="Line 104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1021" name="Group 1050"/>
          <p:cNvGrpSpPr>
            <a:grpSpLocks/>
          </p:cNvGrpSpPr>
          <p:nvPr/>
        </p:nvGrpSpPr>
        <p:grpSpPr bwMode="auto">
          <a:xfrm>
            <a:off x="2438400" y="3505200"/>
            <a:ext cx="990600" cy="1371600"/>
            <a:chOff x="1056" y="1920"/>
            <a:chExt cx="624" cy="864"/>
          </a:xfrm>
        </p:grpSpPr>
        <p:sp>
          <p:nvSpPr>
            <p:cNvPr id="1751067" name="Rectangle 1051"/>
            <p:cNvSpPr>
              <a:spLocks noChangeArrowheads="1"/>
            </p:cNvSpPr>
            <p:nvPr/>
          </p:nvSpPr>
          <p:spPr bwMode="auto">
            <a:xfrm>
              <a:off x="1056" y="1920"/>
              <a:ext cx="624" cy="864"/>
            </a:xfrm>
            <a:prstGeom prst="rect">
              <a:avLst/>
            </a:prstGeom>
            <a:solidFill>
              <a:srgbClr val="FFFF00"/>
            </a:solidFill>
            <a:ln w="9525">
              <a:solidFill>
                <a:schemeClr val="bg2"/>
              </a:solidFill>
              <a:miter lim="800000"/>
              <a:headEnd/>
              <a:tailEnd/>
            </a:ln>
            <a:effectLst/>
          </p:spPr>
          <p:txBody>
            <a:bodyPr wrap="none" anchor="ctr"/>
            <a:lstStyle/>
            <a:p>
              <a:endParaRPr lang="en-US"/>
            </a:p>
          </p:txBody>
        </p:sp>
        <p:sp>
          <p:nvSpPr>
            <p:cNvPr id="1751068" name="Line 105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069" name="Line 105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070" name="Line 105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071" name="Line 105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072" name="Line 105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073" name="Line 105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074" name="Line 105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1030" name="Group 1059"/>
          <p:cNvGrpSpPr>
            <a:grpSpLocks/>
          </p:cNvGrpSpPr>
          <p:nvPr/>
        </p:nvGrpSpPr>
        <p:grpSpPr bwMode="auto">
          <a:xfrm>
            <a:off x="2514600" y="3429000"/>
            <a:ext cx="990600" cy="1371600"/>
            <a:chOff x="1056" y="1920"/>
            <a:chExt cx="624" cy="864"/>
          </a:xfrm>
        </p:grpSpPr>
        <p:sp>
          <p:nvSpPr>
            <p:cNvPr id="1751076" name="Rectangle 106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077" name="Line 106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078" name="Line 106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079" name="Line 106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080" name="Line 106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081" name="Line 106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082" name="Line 106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083" name="Line 106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1039" name="Group 1068"/>
          <p:cNvGrpSpPr>
            <a:grpSpLocks/>
          </p:cNvGrpSpPr>
          <p:nvPr/>
        </p:nvGrpSpPr>
        <p:grpSpPr bwMode="auto">
          <a:xfrm>
            <a:off x="2590800" y="3352800"/>
            <a:ext cx="990600" cy="1371600"/>
            <a:chOff x="1056" y="1920"/>
            <a:chExt cx="624" cy="864"/>
          </a:xfrm>
        </p:grpSpPr>
        <p:sp>
          <p:nvSpPr>
            <p:cNvPr id="1751085" name="Rectangle 106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086" name="Line 107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087" name="Line 107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088" name="Line 107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089" name="Line 107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090" name="Line 107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091" name="Line 107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092" name="Line 107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1048" name="Group 1077"/>
          <p:cNvGrpSpPr>
            <a:grpSpLocks/>
          </p:cNvGrpSpPr>
          <p:nvPr/>
        </p:nvGrpSpPr>
        <p:grpSpPr bwMode="auto">
          <a:xfrm>
            <a:off x="2667000" y="3276600"/>
            <a:ext cx="990600" cy="1371600"/>
            <a:chOff x="1056" y="1920"/>
            <a:chExt cx="624" cy="864"/>
          </a:xfrm>
        </p:grpSpPr>
        <p:sp>
          <p:nvSpPr>
            <p:cNvPr id="1751094" name="Rectangle 107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095" name="Line 107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096" name="Line 108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097" name="Line 108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098" name="Line 108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099" name="Line 108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100" name="Line 108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101" name="Line 108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1057" name="Group 1086"/>
          <p:cNvGrpSpPr>
            <a:grpSpLocks/>
          </p:cNvGrpSpPr>
          <p:nvPr/>
        </p:nvGrpSpPr>
        <p:grpSpPr bwMode="auto">
          <a:xfrm>
            <a:off x="2743200" y="3200400"/>
            <a:ext cx="990600" cy="1371600"/>
            <a:chOff x="1056" y="1920"/>
            <a:chExt cx="624" cy="864"/>
          </a:xfrm>
        </p:grpSpPr>
        <p:sp>
          <p:nvSpPr>
            <p:cNvPr id="1751103" name="Rectangle 108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104" name="Line 108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105" name="Line 108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106" name="Line 109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107" name="Line 109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108" name="Line 109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109" name="Line 109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110" name="Line 109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1066" name="Group 1095"/>
          <p:cNvGrpSpPr>
            <a:grpSpLocks/>
          </p:cNvGrpSpPr>
          <p:nvPr/>
        </p:nvGrpSpPr>
        <p:grpSpPr bwMode="auto">
          <a:xfrm>
            <a:off x="2819400" y="3124200"/>
            <a:ext cx="990600" cy="1371600"/>
            <a:chOff x="1056" y="1920"/>
            <a:chExt cx="624" cy="864"/>
          </a:xfrm>
        </p:grpSpPr>
        <p:sp>
          <p:nvSpPr>
            <p:cNvPr id="1751112" name="Rectangle 109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113" name="Line 109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114" name="Line 109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115" name="Line 109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116" name="Line 110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117" name="Line 110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118" name="Line 110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119" name="Line 110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1075" name="Group 1104"/>
          <p:cNvGrpSpPr>
            <a:grpSpLocks/>
          </p:cNvGrpSpPr>
          <p:nvPr/>
        </p:nvGrpSpPr>
        <p:grpSpPr bwMode="auto">
          <a:xfrm>
            <a:off x="2895600" y="2743200"/>
            <a:ext cx="1295400" cy="1676400"/>
            <a:chOff x="2928" y="2352"/>
            <a:chExt cx="816" cy="1056"/>
          </a:xfrm>
        </p:grpSpPr>
        <p:grpSp>
          <p:nvGrpSpPr>
            <p:cNvPr id="1751084" name="Group 1105"/>
            <p:cNvGrpSpPr>
              <a:grpSpLocks/>
            </p:cNvGrpSpPr>
            <p:nvPr/>
          </p:nvGrpSpPr>
          <p:grpSpPr bwMode="auto">
            <a:xfrm>
              <a:off x="2928" y="2544"/>
              <a:ext cx="624" cy="864"/>
              <a:chOff x="1056" y="1920"/>
              <a:chExt cx="624" cy="864"/>
            </a:xfrm>
          </p:grpSpPr>
          <p:sp>
            <p:nvSpPr>
              <p:cNvPr id="1751122" name="Rectangle 110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123" name="Line 110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124" name="Line 110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125" name="Line 110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126" name="Line 111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127" name="Line 111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128" name="Line 111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129" name="Line 111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1093" name="Group 1114"/>
            <p:cNvGrpSpPr>
              <a:grpSpLocks/>
            </p:cNvGrpSpPr>
            <p:nvPr/>
          </p:nvGrpSpPr>
          <p:grpSpPr bwMode="auto">
            <a:xfrm>
              <a:off x="2976" y="2496"/>
              <a:ext cx="624" cy="864"/>
              <a:chOff x="1056" y="1920"/>
              <a:chExt cx="624" cy="864"/>
            </a:xfrm>
          </p:grpSpPr>
          <p:sp>
            <p:nvSpPr>
              <p:cNvPr id="1751131" name="Rectangle 111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132" name="Line 111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133" name="Line 111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134" name="Line 111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135" name="Line 111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136" name="Line 112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137" name="Line 112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138" name="Line 112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1102" name="Group 1123"/>
            <p:cNvGrpSpPr>
              <a:grpSpLocks/>
            </p:cNvGrpSpPr>
            <p:nvPr/>
          </p:nvGrpSpPr>
          <p:grpSpPr bwMode="auto">
            <a:xfrm>
              <a:off x="3024" y="2448"/>
              <a:ext cx="624" cy="864"/>
              <a:chOff x="1056" y="1920"/>
              <a:chExt cx="624" cy="864"/>
            </a:xfrm>
          </p:grpSpPr>
          <p:sp>
            <p:nvSpPr>
              <p:cNvPr id="1751140" name="Rectangle 112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141" name="Line 112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142" name="Line 112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143" name="Line 112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144" name="Line 112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145" name="Line 112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146" name="Line 113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147" name="Line 113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1111" name="Group 1132"/>
            <p:cNvGrpSpPr>
              <a:grpSpLocks/>
            </p:cNvGrpSpPr>
            <p:nvPr/>
          </p:nvGrpSpPr>
          <p:grpSpPr bwMode="auto">
            <a:xfrm>
              <a:off x="3072" y="2400"/>
              <a:ext cx="624" cy="864"/>
              <a:chOff x="1056" y="1920"/>
              <a:chExt cx="624" cy="864"/>
            </a:xfrm>
          </p:grpSpPr>
          <p:sp>
            <p:nvSpPr>
              <p:cNvPr id="1751149" name="Rectangle 113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150" name="Line 113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151" name="Line 113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152" name="Line 113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153" name="Line 113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154" name="Line 113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155" name="Line 113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156" name="Line 114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1120" name="Group 1141"/>
            <p:cNvGrpSpPr>
              <a:grpSpLocks/>
            </p:cNvGrpSpPr>
            <p:nvPr/>
          </p:nvGrpSpPr>
          <p:grpSpPr bwMode="auto">
            <a:xfrm>
              <a:off x="3120" y="2352"/>
              <a:ext cx="624" cy="864"/>
              <a:chOff x="1056" y="1920"/>
              <a:chExt cx="624" cy="864"/>
            </a:xfrm>
          </p:grpSpPr>
          <p:sp>
            <p:nvSpPr>
              <p:cNvPr id="1751158" name="Rectangle 114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1159" name="Line 114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1160" name="Line 114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1161" name="Line 114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1162" name="Line 114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1163" name="Line 114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1164" name="Line 114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1165" name="Line 114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pic>
        <p:nvPicPr>
          <p:cNvPr id="1751166" name="Picture 1150" descr="MCj03632420000[1]"/>
          <p:cNvPicPr>
            <a:picLocks noChangeAspect="1" noChangeArrowheads="1"/>
          </p:cNvPicPr>
          <p:nvPr/>
        </p:nvPicPr>
        <p:blipFill>
          <a:blip r:embed="rId2" cstate="print"/>
          <a:srcRect/>
          <a:stretch>
            <a:fillRect/>
          </a:stretch>
        </p:blipFill>
        <p:spPr bwMode="auto">
          <a:xfrm flipH="1">
            <a:off x="0" y="2590800"/>
            <a:ext cx="1509713" cy="1822450"/>
          </a:xfrm>
          <a:prstGeom prst="rect">
            <a:avLst/>
          </a:prstGeom>
          <a:noFill/>
        </p:spPr>
      </p:pic>
      <p:cxnSp>
        <p:nvCxnSpPr>
          <p:cNvPr id="1751167" name="AutoShape 1151"/>
          <p:cNvCxnSpPr>
            <a:cxnSpLocks noChangeShapeType="1"/>
            <a:endCxn id="1751067" idx="1"/>
          </p:cNvCxnSpPr>
          <p:nvPr/>
        </p:nvCxnSpPr>
        <p:spPr bwMode="auto">
          <a:xfrm rot="10800000" flipV="1">
            <a:off x="2438400" y="2078018"/>
            <a:ext cx="2400300" cy="2112982"/>
          </a:xfrm>
          <a:prstGeom prst="curvedConnector3">
            <a:avLst>
              <a:gd name="adj1" fmla="val 109524"/>
            </a:avLst>
          </a:prstGeom>
          <a:noFill/>
          <a:ln w="19050">
            <a:solidFill>
              <a:srgbClr val="FFFF00"/>
            </a:solidFill>
            <a:round/>
            <a:headEnd/>
            <a:tailEnd type="triangle" w="med" len="med"/>
          </a:ln>
          <a:effectLst/>
        </p:spPr>
      </p:cxnSp>
      <p:cxnSp>
        <p:nvCxnSpPr>
          <p:cNvPr id="1751168" name="AutoShape 1152"/>
          <p:cNvCxnSpPr>
            <a:cxnSpLocks noChangeShapeType="1"/>
            <a:endCxn id="1750644" idx="2"/>
          </p:cNvCxnSpPr>
          <p:nvPr/>
        </p:nvCxnSpPr>
        <p:spPr bwMode="auto">
          <a:xfrm rot="16200000" flipH="1">
            <a:off x="3934611" y="2982111"/>
            <a:ext cx="2493980" cy="685798"/>
          </a:xfrm>
          <a:prstGeom prst="curvedConnector3">
            <a:avLst>
              <a:gd name="adj1" fmla="val 109166"/>
            </a:avLst>
          </a:prstGeom>
          <a:noFill/>
          <a:ln w="19050">
            <a:solidFill>
              <a:srgbClr val="FFFF00"/>
            </a:solidFill>
            <a:round/>
            <a:headEnd/>
            <a:tailEnd type="triangle" w="med" len="med"/>
          </a:ln>
          <a:effectLst/>
        </p:spPr>
      </p:cxnSp>
      <p:grpSp>
        <p:nvGrpSpPr>
          <p:cNvPr id="1751121" name="Group 1153"/>
          <p:cNvGrpSpPr>
            <a:grpSpLocks/>
          </p:cNvGrpSpPr>
          <p:nvPr/>
        </p:nvGrpSpPr>
        <p:grpSpPr bwMode="auto">
          <a:xfrm>
            <a:off x="3124200" y="1514827"/>
            <a:ext cx="4202113" cy="1103313"/>
            <a:chOff x="432" y="1632"/>
            <a:chExt cx="2647" cy="695"/>
          </a:xfrm>
        </p:grpSpPr>
        <p:sp>
          <p:nvSpPr>
            <p:cNvPr id="1751170" name="Rectangle 1154"/>
            <p:cNvSpPr>
              <a:spLocks noChangeArrowheads="1"/>
            </p:cNvSpPr>
            <p:nvPr/>
          </p:nvSpPr>
          <p:spPr bwMode="auto">
            <a:xfrm>
              <a:off x="432" y="1632"/>
              <a:ext cx="762" cy="218"/>
            </a:xfrm>
            <a:prstGeom prst="rect">
              <a:avLst/>
            </a:prstGeom>
            <a:solidFill>
              <a:srgbClr val="FFFF99"/>
            </a:solidFill>
            <a:ln w="9525">
              <a:solidFill>
                <a:srgbClr val="000000"/>
              </a:solidFill>
              <a:miter lim="800000"/>
              <a:headEnd/>
              <a:tailEnd/>
            </a:ln>
            <a:effectLst/>
          </p:spPr>
          <p:txBody>
            <a:bodyPr wrap="none" anchor="ctr">
              <a:spAutoFit/>
            </a:bodyPr>
            <a:lstStyle/>
            <a:p>
              <a:pPr eaLnBrk="1" hangingPunct="1"/>
              <a:r>
                <a:rPr lang="en-US" sz="1600" b="1" dirty="0">
                  <a:solidFill>
                    <a:srgbClr val="000000"/>
                  </a:solidFill>
                  <a:effectLst>
                    <a:outerShdw blurRad="38100" dist="38100" dir="2700000" algn="tl">
                      <a:srgbClr val="FFFFFF"/>
                    </a:outerShdw>
                  </a:effectLst>
                  <a:latin typeface="Arial" charset="0"/>
                </a:rPr>
                <a:t>Tamoxifen</a:t>
              </a:r>
            </a:p>
          </p:txBody>
        </p:sp>
        <p:cxnSp>
          <p:nvCxnSpPr>
            <p:cNvPr id="1751171" name="AutoShape 1155"/>
            <p:cNvCxnSpPr>
              <a:cxnSpLocks noChangeShapeType="1"/>
              <a:stCxn id="1751170" idx="3"/>
              <a:endCxn id="1751172" idx="1"/>
            </p:cNvCxnSpPr>
            <p:nvPr/>
          </p:nvCxnSpPr>
          <p:spPr bwMode="auto">
            <a:xfrm>
              <a:off x="1194" y="1741"/>
              <a:ext cx="684" cy="480"/>
            </a:xfrm>
            <a:prstGeom prst="straightConnector1">
              <a:avLst/>
            </a:prstGeom>
            <a:noFill/>
            <a:ln w="38100">
              <a:solidFill>
                <a:srgbClr val="FF99CC"/>
              </a:solidFill>
              <a:round/>
              <a:headEnd/>
              <a:tailEnd type="stealth" w="lg" len="med"/>
            </a:ln>
            <a:effectLst/>
          </p:spPr>
        </p:cxnSp>
        <p:sp>
          <p:nvSpPr>
            <p:cNvPr id="1751172" name="Rectangle 1156"/>
            <p:cNvSpPr>
              <a:spLocks noChangeArrowheads="1"/>
            </p:cNvSpPr>
            <p:nvPr/>
          </p:nvSpPr>
          <p:spPr bwMode="auto">
            <a:xfrm>
              <a:off x="1878" y="2114"/>
              <a:ext cx="1201" cy="213"/>
            </a:xfrm>
            <a:prstGeom prst="rect">
              <a:avLst/>
            </a:prstGeom>
            <a:solidFill>
              <a:srgbClr val="FFFF99"/>
            </a:solidFill>
            <a:ln w="9525">
              <a:solidFill>
                <a:srgbClr val="000000"/>
              </a:solidFill>
              <a:miter lim="800000"/>
              <a:headEnd/>
              <a:tailEnd/>
            </a:ln>
            <a:effectLst>
              <a:outerShdw dist="35921" dir="2700000" algn="ctr" rotWithShape="0">
                <a:schemeClr val="bg2"/>
              </a:outerShdw>
            </a:effectLst>
          </p:spPr>
          <p:txBody>
            <a:bodyPr wrap="none" anchor="ctr">
              <a:spAutoFit/>
            </a:bodyPr>
            <a:lstStyle/>
            <a:p>
              <a:pPr eaLnBrk="1" hangingPunct="1"/>
              <a:r>
                <a:rPr lang="en-US" sz="1600" b="1" dirty="0" smtClean="0">
                  <a:solidFill>
                    <a:srgbClr val="000000"/>
                  </a:solidFill>
                  <a:effectLst>
                    <a:outerShdw blurRad="38100" dist="38100" dir="2700000" algn="tl">
                      <a:srgbClr val="FFFFFF"/>
                    </a:outerShdw>
                  </a:effectLst>
                  <a:latin typeface="Arial" charset="0"/>
                </a:rPr>
                <a:t>Breast carcinoma</a:t>
              </a:r>
              <a:endParaRPr lang="en-US" sz="1600" b="1" dirty="0">
                <a:solidFill>
                  <a:srgbClr val="000000"/>
                </a:solidFill>
                <a:effectLst>
                  <a:outerShdw blurRad="38100" dist="38100" dir="2700000" algn="tl">
                    <a:srgbClr val="FFFFFF"/>
                  </a:outerShdw>
                </a:effectLst>
                <a:latin typeface="Arial" charset="0"/>
              </a:endParaRPr>
            </a:p>
          </p:txBody>
        </p:sp>
        <p:sp>
          <p:nvSpPr>
            <p:cNvPr id="1751173" name="Text Box 1157"/>
            <p:cNvSpPr txBox="1">
              <a:spLocks noChangeArrowheads="1"/>
            </p:cNvSpPr>
            <p:nvPr/>
          </p:nvSpPr>
          <p:spPr bwMode="auto">
            <a:xfrm>
              <a:off x="1488" y="1632"/>
              <a:ext cx="615" cy="252"/>
            </a:xfrm>
            <a:prstGeom prst="rect">
              <a:avLst/>
            </a:prstGeom>
            <a:noFill/>
            <a:ln w="9525">
              <a:noFill/>
              <a:miter lim="800000"/>
              <a:headEnd/>
              <a:tailEnd/>
            </a:ln>
            <a:effectLst/>
          </p:spPr>
          <p:txBody>
            <a:bodyPr wrap="none">
              <a:spAutoFit/>
            </a:bodyPr>
            <a:lstStyle/>
            <a:p>
              <a:pPr eaLnBrk="1" hangingPunct="1">
                <a:spcBef>
                  <a:spcPct val="50000"/>
                </a:spcBef>
              </a:pPr>
              <a:r>
                <a:rPr lang="en-US" sz="2000" b="0" i="1" cap="small" dirty="0">
                  <a:solidFill>
                    <a:srgbClr val="FF99CC"/>
                  </a:solidFill>
                  <a:effectLst>
                    <a:outerShdw blurRad="38100" dist="38100" dir="2700000" algn="tl">
                      <a:srgbClr val="000000"/>
                    </a:outerShdw>
                  </a:effectLst>
                  <a:latin typeface="Arial" charset="0"/>
                </a:rPr>
                <a:t>treats</a:t>
              </a:r>
            </a:p>
          </p:txBody>
        </p:sp>
      </p:grpSp>
    </p:spTree>
    <p:extLst>
      <p:ext uri="{BB962C8B-B14F-4D97-AF65-F5344CB8AC3E}">
        <p14:creationId xmlns:p14="http://schemas.microsoft.com/office/powerpoint/2010/main" val="11540355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124200" y="1517640"/>
            <a:ext cx="4202113" cy="1103313"/>
            <a:chOff x="432" y="1632"/>
            <a:chExt cx="2647" cy="695"/>
          </a:xfrm>
        </p:grpSpPr>
        <p:sp>
          <p:nvSpPr>
            <p:cNvPr id="1752067" name="Rectangle 3"/>
            <p:cNvSpPr>
              <a:spLocks noChangeArrowheads="1"/>
            </p:cNvSpPr>
            <p:nvPr/>
          </p:nvSpPr>
          <p:spPr bwMode="auto">
            <a:xfrm>
              <a:off x="432" y="1632"/>
              <a:ext cx="762" cy="218"/>
            </a:xfrm>
            <a:prstGeom prst="rect">
              <a:avLst/>
            </a:prstGeom>
            <a:solidFill>
              <a:srgbClr val="FFFF99"/>
            </a:solidFill>
            <a:ln w="9525">
              <a:solidFill>
                <a:srgbClr val="000000"/>
              </a:solidFill>
              <a:miter lim="800000"/>
              <a:headEnd/>
              <a:tailEnd/>
            </a:ln>
            <a:effectLst/>
          </p:spPr>
          <p:txBody>
            <a:bodyPr wrap="none" anchor="ctr">
              <a:spAutoFit/>
            </a:bodyPr>
            <a:lstStyle/>
            <a:p>
              <a:pPr eaLnBrk="1" hangingPunct="1"/>
              <a:r>
                <a:rPr lang="en-US" sz="1600" b="1" dirty="0">
                  <a:solidFill>
                    <a:srgbClr val="000000"/>
                  </a:solidFill>
                  <a:effectLst>
                    <a:outerShdw blurRad="38100" dist="38100" dir="2700000" algn="tl">
                      <a:srgbClr val="FFFFFF"/>
                    </a:outerShdw>
                  </a:effectLst>
                  <a:latin typeface="Arial" charset="0"/>
                </a:rPr>
                <a:t>Tamoxifen</a:t>
              </a:r>
            </a:p>
          </p:txBody>
        </p:sp>
        <p:cxnSp>
          <p:nvCxnSpPr>
            <p:cNvPr id="1752068" name="AutoShape 4"/>
            <p:cNvCxnSpPr>
              <a:cxnSpLocks noChangeShapeType="1"/>
              <a:stCxn id="1752067" idx="3"/>
              <a:endCxn id="1752069" idx="1"/>
            </p:cNvCxnSpPr>
            <p:nvPr/>
          </p:nvCxnSpPr>
          <p:spPr bwMode="auto">
            <a:xfrm>
              <a:off x="1194" y="1741"/>
              <a:ext cx="684" cy="480"/>
            </a:xfrm>
            <a:prstGeom prst="straightConnector1">
              <a:avLst/>
            </a:prstGeom>
            <a:noFill/>
            <a:ln w="38100">
              <a:solidFill>
                <a:srgbClr val="FF99CC"/>
              </a:solidFill>
              <a:round/>
              <a:headEnd/>
              <a:tailEnd type="stealth" w="lg" len="med"/>
            </a:ln>
            <a:effectLst/>
          </p:spPr>
        </p:cxnSp>
        <p:sp>
          <p:nvSpPr>
            <p:cNvPr id="1752069" name="Rectangle 5"/>
            <p:cNvSpPr>
              <a:spLocks noChangeArrowheads="1"/>
            </p:cNvSpPr>
            <p:nvPr/>
          </p:nvSpPr>
          <p:spPr bwMode="auto">
            <a:xfrm>
              <a:off x="1878" y="2114"/>
              <a:ext cx="1201" cy="213"/>
            </a:xfrm>
            <a:prstGeom prst="rect">
              <a:avLst/>
            </a:prstGeom>
            <a:solidFill>
              <a:srgbClr val="FFFF99"/>
            </a:solidFill>
            <a:ln w="9525">
              <a:solidFill>
                <a:srgbClr val="000000"/>
              </a:solidFill>
              <a:miter lim="800000"/>
              <a:headEnd/>
              <a:tailEnd/>
            </a:ln>
            <a:effectLst>
              <a:outerShdw dist="35921" dir="2700000" algn="ctr" rotWithShape="0">
                <a:schemeClr val="bg2"/>
              </a:outerShdw>
            </a:effectLst>
          </p:spPr>
          <p:txBody>
            <a:bodyPr wrap="none" anchor="ctr">
              <a:spAutoFit/>
            </a:bodyPr>
            <a:lstStyle/>
            <a:p>
              <a:pPr eaLnBrk="1" hangingPunct="1"/>
              <a:r>
                <a:rPr lang="en-US" sz="1600" b="1" dirty="0" smtClean="0">
                  <a:solidFill>
                    <a:srgbClr val="000000"/>
                  </a:solidFill>
                  <a:effectLst>
                    <a:outerShdw blurRad="38100" dist="38100" dir="2700000" algn="tl">
                      <a:srgbClr val="FFFFFF"/>
                    </a:outerShdw>
                  </a:effectLst>
                  <a:latin typeface="Arial" charset="0"/>
                </a:rPr>
                <a:t>Breast carcinoma</a:t>
              </a:r>
              <a:endParaRPr lang="en-US" sz="1600" b="1" dirty="0">
                <a:solidFill>
                  <a:srgbClr val="000000"/>
                </a:solidFill>
                <a:effectLst>
                  <a:outerShdw blurRad="38100" dist="38100" dir="2700000" algn="tl">
                    <a:srgbClr val="FFFFFF"/>
                  </a:outerShdw>
                </a:effectLst>
                <a:latin typeface="Arial" charset="0"/>
              </a:endParaRPr>
            </a:p>
          </p:txBody>
        </p:sp>
        <p:sp>
          <p:nvSpPr>
            <p:cNvPr id="1752070" name="Text Box 6"/>
            <p:cNvSpPr txBox="1">
              <a:spLocks noChangeArrowheads="1"/>
            </p:cNvSpPr>
            <p:nvPr/>
          </p:nvSpPr>
          <p:spPr bwMode="auto">
            <a:xfrm>
              <a:off x="1488" y="1632"/>
              <a:ext cx="615" cy="252"/>
            </a:xfrm>
            <a:prstGeom prst="rect">
              <a:avLst/>
            </a:prstGeom>
            <a:noFill/>
            <a:ln w="9525">
              <a:noFill/>
              <a:miter lim="800000"/>
              <a:headEnd/>
              <a:tailEnd/>
            </a:ln>
            <a:effectLst/>
          </p:spPr>
          <p:txBody>
            <a:bodyPr wrap="none">
              <a:spAutoFit/>
            </a:bodyPr>
            <a:lstStyle/>
            <a:p>
              <a:pPr eaLnBrk="1" hangingPunct="1">
                <a:spcBef>
                  <a:spcPct val="50000"/>
                </a:spcBef>
              </a:pPr>
              <a:r>
                <a:rPr lang="en-US" sz="2000" b="0" i="1" cap="small" dirty="0">
                  <a:solidFill>
                    <a:srgbClr val="FF99CC"/>
                  </a:solidFill>
                  <a:effectLst>
                    <a:outerShdw blurRad="38100" dist="38100" dir="2700000" algn="tl">
                      <a:srgbClr val="000000"/>
                    </a:outerShdw>
                  </a:effectLst>
                  <a:latin typeface="Arial" charset="0"/>
                </a:rPr>
                <a:t>treats</a:t>
              </a:r>
            </a:p>
          </p:txBody>
        </p:sp>
      </p:grpSp>
      <p:sp>
        <p:nvSpPr>
          <p:cNvPr id="1752071" name="Rectangle 7"/>
          <p:cNvSpPr>
            <a:spLocks noGrp="1" noChangeArrowheads="1"/>
          </p:cNvSpPr>
          <p:nvPr>
            <p:ph type="title"/>
          </p:nvPr>
        </p:nvSpPr>
        <p:spPr>
          <a:xfrm>
            <a:off x="457200" y="160048"/>
            <a:ext cx="8229600" cy="1252728"/>
          </a:xfrm>
        </p:spPr>
        <p:txBody>
          <a:bodyPr/>
          <a:lstStyle/>
          <a:p>
            <a:r>
              <a:rPr lang="en-US" dirty="0" smtClean="0">
                <a:effectLst>
                  <a:outerShdw blurRad="38100" dist="38100" dir="2700000" algn="tl">
                    <a:srgbClr val="000000">
                      <a:alpha val="43137"/>
                    </a:srgbClr>
                  </a:outerShdw>
                </a:effectLst>
              </a:rPr>
              <a:t>SemMed: </a:t>
            </a:r>
            <a:r>
              <a:rPr lang="en-US" dirty="0" smtClean="0">
                <a:solidFill>
                  <a:srgbClr val="75BAFF"/>
                </a:solidFill>
                <a:effectLst>
                  <a:outerShdw blurRad="38100" dist="38100" dir="2700000" algn="tl">
                    <a:srgbClr val="000000">
                      <a:alpha val="43137"/>
                    </a:srgbClr>
                  </a:outerShdw>
                </a:effectLst>
              </a:rPr>
              <a:t>Research</a:t>
            </a:r>
            <a:endParaRPr lang="en-US" dirty="0">
              <a:solidFill>
                <a:srgbClr val="75BAFF"/>
              </a:solidFill>
              <a:effectLst>
                <a:outerShdw blurRad="38100" dist="38100" dir="2700000" algn="tl">
                  <a:srgbClr val="000000">
                    <a:alpha val="43137"/>
                  </a:srgbClr>
                </a:outerShdw>
              </a:effectLst>
            </a:endParaRPr>
          </a:p>
        </p:txBody>
      </p:sp>
      <p:grpSp>
        <p:nvGrpSpPr>
          <p:cNvPr id="3" name="Group 8"/>
          <p:cNvGrpSpPr>
            <a:grpSpLocks/>
          </p:cNvGrpSpPr>
          <p:nvPr/>
        </p:nvGrpSpPr>
        <p:grpSpPr bwMode="auto">
          <a:xfrm>
            <a:off x="5791200" y="4572000"/>
            <a:ext cx="990600" cy="1371600"/>
            <a:chOff x="1056" y="1920"/>
            <a:chExt cx="624" cy="864"/>
          </a:xfrm>
        </p:grpSpPr>
        <p:sp>
          <p:nvSpPr>
            <p:cNvPr id="1752073" name="Rectangle 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074" name="Line 1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075" name="Line 1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076" name="Line 1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077" name="Line 1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078" name="Line 1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079" name="Line 1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080" name="Line 1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4" name="Group 17"/>
          <p:cNvGrpSpPr>
            <a:grpSpLocks/>
          </p:cNvGrpSpPr>
          <p:nvPr/>
        </p:nvGrpSpPr>
        <p:grpSpPr bwMode="auto">
          <a:xfrm>
            <a:off x="5867400" y="4495800"/>
            <a:ext cx="990600" cy="1371600"/>
            <a:chOff x="1056" y="1920"/>
            <a:chExt cx="624" cy="864"/>
          </a:xfrm>
        </p:grpSpPr>
        <p:sp>
          <p:nvSpPr>
            <p:cNvPr id="1752082" name="Rectangle 1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083" name="Line 1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084" name="Line 2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085" name="Line 2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086" name="Line 2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087" name="Line 2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088" name="Line 2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089" name="Line 2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5" name="Group 26"/>
          <p:cNvGrpSpPr>
            <a:grpSpLocks/>
          </p:cNvGrpSpPr>
          <p:nvPr/>
        </p:nvGrpSpPr>
        <p:grpSpPr bwMode="auto">
          <a:xfrm>
            <a:off x="5943600" y="4419600"/>
            <a:ext cx="990600" cy="1371600"/>
            <a:chOff x="1056" y="1920"/>
            <a:chExt cx="624" cy="864"/>
          </a:xfrm>
        </p:grpSpPr>
        <p:sp>
          <p:nvSpPr>
            <p:cNvPr id="1752091" name="Rectangle 2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092" name="Line 2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093" name="Line 2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094" name="Line 3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095" name="Line 3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096" name="Line 3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097" name="Line 3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098" name="Line 3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6" name="Group 35"/>
          <p:cNvGrpSpPr>
            <a:grpSpLocks/>
          </p:cNvGrpSpPr>
          <p:nvPr/>
        </p:nvGrpSpPr>
        <p:grpSpPr bwMode="auto">
          <a:xfrm>
            <a:off x="6019800" y="4343400"/>
            <a:ext cx="990600" cy="1371600"/>
            <a:chOff x="1056" y="1920"/>
            <a:chExt cx="624" cy="864"/>
          </a:xfrm>
        </p:grpSpPr>
        <p:sp>
          <p:nvSpPr>
            <p:cNvPr id="1752100" name="Rectangle 3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101" name="Line 3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102" name="Line 3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103" name="Line 3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104" name="Line 4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105" name="Line 4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106" name="Line 4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107" name="Line 4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7" name="Group 44"/>
          <p:cNvGrpSpPr>
            <a:grpSpLocks/>
          </p:cNvGrpSpPr>
          <p:nvPr/>
        </p:nvGrpSpPr>
        <p:grpSpPr bwMode="auto">
          <a:xfrm>
            <a:off x="6096000" y="4267200"/>
            <a:ext cx="990600" cy="1371600"/>
            <a:chOff x="1056" y="1920"/>
            <a:chExt cx="624" cy="864"/>
          </a:xfrm>
        </p:grpSpPr>
        <p:sp>
          <p:nvSpPr>
            <p:cNvPr id="1752109" name="Rectangle 4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110" name="Line 4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111" name="Line 4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112" name="Line 4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113" name="Line 4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114" name="Line 5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115" name="Line 5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116" name="Line 5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8" name="Group 53"/>
          <p:cNvGrpSpPr>
            <a:grpSpLocks/>
          </p:cNvGrpSpPr>
          <p:nvPr/>
        </p:nvGrpSpPr>
        <p:grpSpPr bwMode="auto">
          <a:xfrm>
            <a:off x="6172200" y="3886200"/>
            <a:ext cx="1295400" cy="1676400"/>
            <a:chOff x="2928" y="2352"/>
            <a:chExt cx="816" cy="1056"/>
          </a:xfrm>
        </p:grpSpPr>
        <p:grpSp>
          <p:nvGrpSpPr>
            <p:cNvPr id="9" name="Group 54"/>
            <p:cNvGrpSpPr>
              <a:grpSpLocks/>
            </p:cNvGrpSpPr>
            <p:nvPr/>
          </p:nvGrpSpPr>
          <p:grpSpPr bwMode="auto">
            <a:xfrm>
              <a:off x="2928" y="2544"/>
              <a:ext cx="624" cy="864"/>
              <a:chOff x="1056" y="1920"/>
              <a:chExt cx="624" cy="864"/>
            </a:xfrm>
          </p:grpSpPr>
          <p:sp>
            <p:nvSpPr>
              <p:cNvPr id="1752119" name="Rectangle 5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120" name="Line 5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121" name="Line 5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122" name="Line 5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123" name="Line 5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124" name="Line 6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125" name="Line 6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126" name="Line 6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0" name="Group 63"/>
            <p:cNvGrpSpPr>
              <a:grpSpLocks/>
            </p:cNvGrpSpPr>
            <p:nvPr/>
          </p:nvGrpSpPr>
          <p:grpSpPr bwMode="auto">
            <a:xfrm>
              <a:off x="2976" y="2496"/>
              <a:ext cx="624" cy="864"/>
              <a:chOff x="1056" y="1920"/>
              <a:chExt cx="624" cy="864"/>
            </a:xfrm>
          </p:grpSpPr>
          <p:sp>
            <p:nvSpPr>
              <p:cNvPr id="1752128" name="Rectangle 6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129" name="Line 6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130" name="Line 6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131" name="Line 6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132" name="Line 6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133" name="Line 6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134" name="Line 7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135" name="Line 7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1" name="Group 72"/>
            <p:cNvGrpSpPr>
              <a:grpSpLocks/>
            </p:cNvGrpSpPr>
            <p:nvPr/>
          </p:nvGrpSpPr>
          <p:grpSpPr bwMode="auto">
            <a:xfrm>
              <a:off x="3024" y="2448"/>
              <a:ext cx="624" cy="864"/>
              <a:chOff x="1056" y="1920"/>
              <a:chExt cx="624" cy="864"/>
            </a:xfrm>
          </p:grpSpPr>
          <p:sp>
            <p:nvSpPr>
              <p:cNvPr id="1752137" name="Rectangle 7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138" name="Line 7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139" name="Line 7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140" name="Line 7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141" name="Line 7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142" name="Line 7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143" name="Line 7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144" name="Line 8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2" name="Group 81"/>
            <p:cNvGrpSpPr>
              <a:grpSpLocks/>
            </p:cNvGrpSpPr>
            <p:nvPr/>
          </p:nvGrpSpPr>
          <p:grpSpPr bwMode="auto">
            <a:xfrm>
              <a:off x="3072" y="2400"/>
              <a:ext cx="624" cy="864"/>
              <a:chOff x="1056" y="1920"/>
              <a:chExt cx="624" cy="864"/>
            </a:xfrm>
          </p:grpSpPr>
          <p:sp>
            <p:nvSpPr>
              <p:cNvPr id="1752146" name="Rectangle 8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147" name="Line 8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148" name="Line 8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149" name="Line 8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150" name="Line 8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151" name="Line 8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152" name="Line 8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153" name="Line 8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3" name="Group 90"/>
            <p:cNvGrpSpPr>
              <a:grpSpLocks/>
            </p:cNvGrpSpPr>
            <p:nvPr/>
          </p:nvGrpSpPr>
          <p:grpSpPr bwMode="auto">
            <a:xfrm>
              <a:off x="3120" y="2352"/>
              <a:ext cx="624" cy="864"/>
              <a:chOff x="1056" y="1920"/>
              <a:chExt cx="624" cy="864"/>
            </a:xfrm>
          </p:grpSpPr>
          <p:sp>
            <p:nvSpPr>
              <p:cNvPr id="1752155" name="Rectangle 9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156" name="Line 9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157" name="Line 9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158" name="Line 9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159" name="Line 9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160" name="Line 9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161" name="Line 9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162" name="Line 9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4" name="Group 99"/>
          <p:cNvGrpSpPr>
            <a:grpSpLocks/>
          </p:cNvGrpSpPr>
          <p:nvPr/>
        </p:nvGrpSpPr>
        <p:grpSpPr bwMode="auto">
          <a:xfrm>
            <a:off x="6553200" y="3505200"/>
            <a:ext cx="1295400" cy="1676400"/>
            <a:chOff x="2928" y="2352"/>
            <a:chExt cx="816" cy="1056"/>
          </a:xfrm>
        </p:grpSpPr>
        <p:grpSp>
          <p:nvGrpSpPr>
            <p:cNvPr id="15" name="Group 100"/>
            <p:cNvGrpSpPr>
              <a:grpSpLocks/>
            </p:cNvGrpSpPr>
            <p:nvPr/>
          </p:nvGrpSpPr>
          <p:grpSpPr bwMode="auto">
            <a:xfrm>
              <a:off x="2928" y="2544"/>
              <a:ext cx="624" cy="864"/>
              <a:chOff x="1056" y="1920"/>
              <a:chExt cx="624" cy="864"/>
            </a:xfrm>
          </p:grpSpPr>
          <p:sp>
            <p:nvSpPr>
              <p:cNvPr id="1752165" name="Rectangle 10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166" name="Line 10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167" name="Line 10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168" name="Line 10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169" name="Line 10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170" name="Line 10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171" name="Line 10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172" name="Line 10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6" name="Group 109"/>
            <p:cNvGrpSpPr>
              <a:grpSpLocks/>
            </p:cNvGrpSpPr>
            <p:nvPr/>
          </p:nvGrpSpPr>
          <p:grpSpPr bwMode="auto">
            <a:xfrm>
              <a:off x="2976" y="2496"/>
              <a:ext cx="624" cy="864"/>
              <a:chOff x="1056" y="1920"/>
              <a:chExt cx="624" cy="864"/>
            </a:xfrm>
          </p:grpSpPr>
          <p:sp>
            <p:nvSpPr>
              <p:cNvPr id="1752174" name="Rectangle 11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175" name="Line 11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176" name="Line 11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177" name="Line 11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178" name="Line 11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179" name="Line 11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180" name="Line 11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181" name="Line 11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 name="Group 118"/>
            <p:cNvGrpSpPr>
              <a:grpSpLocks/>
            </p:cNvGrpSpPr>
            <p:nvPr/>
          </p:nvGrpSpPr>
          <p:grpSpPr bwMode="auto">
            <a:xfrm>
              <a:off x="3024" y="2448"/>
              <a:ext cx="624" cy="864"/>
              <a:chOff x="1056" y="1920"/>
              <a:chExt cx="624" cy="864"/>
            </a:xfrm>
          </p:grpSpPr>
          <p:sp>
            <p:nvSpPr>
              <p:cNvPr id="1752183" name="Rectangle 11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184" name="Line 12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185" name="Line 12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186" name="Line 12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187" name="Line 12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188" name="Line 12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189" name="Line 12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190" name="Line 12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8" name="Group 127"/>
            <p:cNvGrpSpPr>
              <a:grpSpLocks/>
            </p:cNvGrpSpPr>
            <p:nvPr/>
          </p:nvGrpSpPr>
          <p:grpSpPr bwMode="auto">
            <a:xfrm>
              <a:off x="3072" y="2400"/>
              <a:ext cx="624" cy="864"/>
              <a:chOff x="1056" y="1920"/>
              <a:chExt cx="624" cy="864"/>
            </a:xfrm>
          </p:grpSpPr>
          <p:sp>
            <p:nvSpPr>
              <p:cNvPr id="1752192" name="Rectangle 12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193" name="Line 12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194" name="Line 13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195" name="Line 13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196" name="Line 13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197" name="Line 13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198" name="Line 13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199" name="Line 13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9" name="Group 136"/>
            <p:cNvGrpSpPr>
              <a:grpSpLocks/>
            </p:cNvGrpSpPr>
            <p:nvPr/>
          </p:nvGrpSpPr>
          <p:grpSpPr bwMode="auto">
            <a:xfrm>
              <a:off x="3120" y="2352"/>
              <a:ext cx="624" cy="864"/>
              <a:chOff x="1056" y="1920"/>
              <a:chExt cx="624" cy="864"/>
            </a:xfrm>
          </p:grpSpPr>
          <p:sp>
            <p:nvSpPr>
              <p:cNvPr id="1752201" name="Rectangle 13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202" name="Line 13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203" name="Line 13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204" name="Line 14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205" name="Line 14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206" name="Line 14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207" name="Line 14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208" name="Line 14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20" name="Group 145"/>
          <p:cNvGrpSpPr>
            <a:grpSpLocks/>
          </p:cNvGrpSpPr>
          <p:nvPr/>
        </p:nvGrpSpPr>
        <p:grpSpPr bwMode="auto">
          <a:xfrm>
            <a:off x="6934200" y="3124200"/>
            <a:ext cx="1295400" cy="1676400"/>
            <a:chOff x="2928" y="2352"/>
            <a:chExt cx="816" cy="1056"/>
          </a:xfrm>
        </p:grpSpPr>
        <p:grpSp>
          <p:nvGrpSpPr>
            <p:cNvPr id="21" name="Group 146"/>
            <p:cNvGrpSpPr>
              <a:grpSpLocks/>
            </p:cNvGrpSpPr>
            <p:nvPr/>
          </p:nvGrpSpPr>
          <p:grpSpPr bwMode="auto">
            <a:xfrm>
              <a:off x="2928" y="2544"/>
              <a:ext cx="624" cy="864"/>
              <a:chOff x="1056" y="1920"/>
              <a:chExt cx="624" cy="864"/>
            </a:xfrm>
          </p:grpSpPr>
          <p:sp>
            <p:nvSpPr>
              <p:cNvPr id="1752211" name="Rectangle 14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212" name="Line 14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213" name="Line 14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214" name="Line 15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215" name="Line 15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216" name="Line 15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217" name="Line 15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218" name="Line 15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2" name="Group 155"/>
            <p:cNvGrpSpPr>
              <a:grpSpLocks/>
            </p:cNvGrpSpPr>
            <p:nvPr/>
          </p:nvGrpSpPr>
          <p:grpSpPr bwMode="auto">
            <a:xfrm>
              <a:off x="2976" y="2496"/>
              <a:ext cx="624" cy="864"/>
              <a:chOff x="1056" y="1920"/>
              <a:chExt cx="624" cy="864"/>
            </a:xfrm>
          </p:grpSpPr>
          <p:sp>
            <p:nvSpPr>
              <p:cNvPr id="1752220" name="Rectangle 15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221" name="Line 15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222" name="Line 15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223" name="Line 15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224" name="Line 16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225" name="Line 16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226" name="Line 16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227" name="Line 16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3" name="Group 164"/>
            <p:cNvGrpSpPr>
              <a:grpSpLocks/>
            </p:cNvGrpSpPr>
            <p:nvPr/>
          </p:nvGrpSpPr>
          <p:grpSpPr bwMode="auto">
            <a:xfrm>
              <a:off x="3024" y="2448"/>
              <a:ext cx="624" cy="864"/>
              <a:chOff x="1056" y="1920"/>
              <a:chExt cx="624" cy="864"/>
            </a:xfrm>
          </p:grpSpPr>
          <p:sp>
            <p:nvSpPr>
              <p:cNvPr id="1752229" name="Rectangle 16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230" name="Line 16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231" name="Line 16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232" name="Line 16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233" name="Line 16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234" name="Line 17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235" name="Line 17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236" name="Line 17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4" name="Group 173"/>
            <p:cNvGrpSpPr>
              <a:grpSpLocks/>
            </p:cNvGrpSpPr>
            <p:nvPr/>
          </p:nvGrpSpPr>
          <p:grpSpPr bwMode="auto">
            <a:xfrm>
              <a:off x="3072" y="2400"/>
              <a:ext cx="624" cy="864"/>
              <a:chOff x="1056" y="1920"/>
              <a:chExt cx="624" cy="864"/>
            </a:xfrm>
          </p:grpSpPr>
          <p:sp>
            <p:nvSpPr>
              <p:cNvPr id="1752238" name="Rectangle 17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239" name="Line 17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240" name="Line 17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241" name="Line 17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242" name="Line 17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243" name="Line 17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244" name="Line 18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245" name="Line 18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5" name="Group 182"/>
            <p:cNvGrpSpPr>
              <a:grpSpLocks/>
            </p:cNvGrpSpPr>
            <p:nvPr/>
          </p:nvGrpSpPr>
          <p:grpSpPr bwMode="auto">
            <a:xfrm>
              <a:off x="3120" y="2352"/>
              <a:ext cx="624" cy="864"/>
              <a:chOff x="1056" y="1920"/>
              <a:chExt cx="624" cy="864"/>
            </a:xfrm>
          </p:grpSpPr>
          <p:sp>
            <p:nvSpPr>
              <p:cNvPr id="1752247" name="Rectangle 18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248" name="Line 18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249" name="Line 18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250" name="Line 18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251" name="Line 18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252" name="Line 18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253" name="Line 18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254" name="Line 19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26" name="Group 191"/>
          <p:cNvGrpSpPr>
            <a:grpSpLocks/>
          </p:cNvGrpSpPr>
          <p:nvPr/>
        </p:nvGrpSpPr>
        <p:grpSpPr bwMode="auto">
          <a:xfrm>
            <a:off x="7315200" y="2743200"/>
            <a:ext cx="1295400" cy="1676400"/>
            <a:chOff x="2928" y="2352"/>
            <a:chExt cx="816" cy="1056"/>
          </a:xfrm>
        </p:grpSpPr>
        <p:grpSp>
          <p:nvGrpSpPr>
            <p:cNvPr id="27" name="Group 192"/>
            <p:cNvGrpSpPr>
              <a:grpSpLocks/>
            </p:cNvGrpSpPr>
            <p:nvPr/>
          </p:nvGrpSpPr>
          <p:grpSpPr bwMode="auto">
            <a:xfrm>
              <a:off x="2928" y="2544"/>
              <a:ext cx="624" cy="864"/>
              <a:chOff x="1056" y="1920"/>
              <a:chExt cx="624" cy="864"/>
            </a:xfrm>
          </p:grpSpPr>
          <p:sp>
            <p:nvSpPr>
              <p:cNvPr id="1752257" name="Rectangle 19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258" name="Line 19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259" name="Line 19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260" name="Line 19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261" name="Line 19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262" name="Line 19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263" name="Line 19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264" name="Line 20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8" name="Group 201"/>
            <p:cNvGrpSpPr>
              <a:grpSpLocks/>
            </p:cNvGrpSpPr>
            <p:nvPr/>
          </p:nvGrpSpPr>
          <p:grpSpPr bwMode="auto">
            <a:xfrm>
              <a:off x="2976" y="2496"/>
              <a:ext cx="624" cy="864"/>
              <a:chOff x="1056" y="1920"/>
              <a:chExt cx="624" cy="864"/>
            </a:xfrm>
          </p:grpSpPr>
          <p:sp>
            <p:nvSpPr>
              <p:cNvPr id="1752266" name="Rectangle 20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267" name="Line 20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268" name="Line 20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269" name="Line 20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270" name="Line 20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271" name="Line 20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272" name="Line 20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273" name="Line 20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29" name="Group 210"/>
            <p:cNvGrpSpPr>
              <a:grpSpLocks/>
            </p:cNvGrpSpPr>
            <p:nvPr/>
          </p:nvGrpSpPr>
          <p:grpSpPr bwMode="auto">
            <a:xfrm>
              <a:off x="3024" y="2448"/>
              <a:ext cx="624" cy="864"/>
              <a:chOff x="1056" y="1920"/>
              <a:chExt cx="624" cy="864"/>
            </a:xfrm>
          </p:grpSpPr>
          <p:sp>
            <p:nvSpPr>
              <p:cNvPr id="1752275" name="Rectangle 21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276" name="Line 21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277" name="Line 21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278" name="Line 21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279" name="Line 21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280" name="Line 21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281" name="Line 21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282" name="Line 21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30" name="Group 219"/>
            <p:cNvGrpSpPr>
              <a:grpSpLocks/>
            </p:cNvGrpSpPr>
            <p:nvPr/>
          </p:nvGrpSpPr>
          <p:grpSpPr bwMode="auto">
            <a:xfrm>
              <a:off x="3072" y="2400"/>
              <a:ext cx="624" cy="864"/>
              <a:chOff x="1056" y="1920"/>
              <a:chExt cx="624" cy="864"/>
            </a:xfrm>
          </p:grpSpPr>
          <p:sp>
            <p:nvSpPr>
              <p:cNvPr id="1752284" name="Rectangle 22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285" name="Line 22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286" name="Line 22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287" name="Line 22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288" name="Line 22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289" name="Line 22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290" name="Line 22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291" name="Line 22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31" name="Group 228"/>
            <p:cNvGrpSpPr>
              <a:grpSpLocks/>
            </p:cNvGrpSpPr>
            <p:nvPr/>
          </p:nvGrpSpPr>
          <p:grpSpPr bwMode="auto">
            <a:xfrm>
              <a:off x="3120" y="2352"/>
              <a:ext cx="624" cy="864"/>
              <a:chOff x="1056" y="1920"/>
              <a:chExt cx="624" cy="864"/>
            </a:xfrm>
          </p:grpSpPr>
          <p:sp>
            <p:nvSpPr>
              <p:cNvPr id="1752293" name="Rectangle 22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294" name="Line 23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295" name="Line 23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296" name="Line 23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297" name="Line 23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298" name="Line 23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299" name="Line 23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300" name="Line 23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sp>
        <p:nvSpPr>
          <p:cNvPr id="1752301" name="Rectangle 237"/>
          <p:cNvSpPr>
            <a:spLocks noChangeArrowheads="1"/>
          </p:cNvSpPr>
          <p:nvPr/>
        </p:nvSpPr>
        <p:spPr bwMode="auto">
          <a:xfrm>
            <a:off x="7543800" y="5943600"/>
            <a:ext cx="228600" cy="228600"/>
          </a:xfrm>
          <a:prstGeom prst="rect">
            <a:avLst/>
          </a:prstGeom>
          <a:noFill/>
          <a:ln w="9525">
            <a:noFill/>
            <a:miter lim="800000"/>
            <a:headEnd/>
            <a:tailEnd/>
          </a:ln>
          <a:effectLst/>
        </p:spPr>
        <p:txBody>
          <a:bodyPr wrap="none" anchor="ctr"/>
          <a:lstStyle/>
          <a:p>
            <a:endParaRPr lang="en-US"/>
          </a:p>
        </p:txBody>
      </p:sp>
      <p:grpSp>
        <p:nvGrpSpPr>
          <p:cNvPr id="1752836" name="Group 238"/>
          <p:cNvGrpSpPr>
            <a:grpSpLocks/>
          </p:cNvGrpSpPr>
          <p:nvPr/>
        </p:nvGrpSpPr>
        <p:grpSpPr bwMode="auto">
          <a:xfrm>
            <a:off x="4724400" y="4267200"/>
            <a:ext cx="1295400" cy="1676400"/>
            <a:chOff x="2928" y="2352"/>
            <a:chExt cx="816" cy="1056"/>
          </a:xfrm>
        </p:grpSpPr>
        <p:grpSp>
          <p:nvGrpSpPr>
            <p:cNvPr id="1752845" name="Group 239"/>
            <p:cNvGrpSpPr>
              <a:grpSpLocks/>
            </p:cNvGrpSpPr>
            <p:nvPr/>
          </p:nvGrpSpPr>
          <p:grpSpPr bwMode="auto">
            <a:xfrm>
              <a:off x="2928" y="2544"/>
              <a:ext cx="624" cy="864"/>
              <a:chOff x="1056" y="1920"/>
              <a:chExt cx="624" cy="864"/>
            </a:xfrm>
          </p:grpSpPr>
          <p:sp>
            <p:nvSpPr>
              <p:cNvPr id="1752304" name="Rectangle 24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305" name="Line 24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306" name="Line 24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307" name="Line 24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308" name="Line 24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309" name="Line 24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310" name="Line 24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311" name="Line 24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854" name="Group 248"/>
            <p:cNvGrpSpPr>
              <a:grpSpLocks/>
            </p:cNvGrpSpPr>
            <p:nvPr/>
          </p:nvGrpSpPr>
          <p:grpSpPr bwMode="auto">
            <a:xfrm>
              <a:off x="2976" y="2496"/>
              <a:ext cx="624" cy="864"/>
              <a:chOff x="1056" y="1920"/>
              <a:chExt cx="624" cy="864"/>
            </a:xfrm>
          </p:grpSpPr>
          <p:sp>
            <p:nvSpPr>
              <p:cNvPr id="1752313" name="Rectangle 24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314" name="Line 25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315" name="Line 25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316" name="Line 25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317" name="Line 25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318" name="Line 25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319" name="Line 25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320" name="Line 25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855" name="Group 257"/>
            <p:cNvGrpSpPr>
              <a:grpSpLocks/>
            </p:cNvGrpSpPr>
            <p:nvPr/>
          </p:nvGrpSpPr>
          <p:grpSpPr bwMode="auto">
            <a:xfrm>
              <a:off x="3024" y="2448"/>
              <a:ext cx="624" cy="864"/>
              <a:chOff x="1056" y="1920"/>
              <a:chExt cx="624" cy="864"/>
            </a:xfrm>
          </p:grpSpPr>
          <p:sp>
            <p:nvSpPr>
              <p:cNvPr id="1752322" name="Rectangle 25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323" name="Line 25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324" name="Line 26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325" name="Line 26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326" name="Line 26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327" name="Line 26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328" name="Line 26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329" name="Line 26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864" name="Group 266"/>
            <p:cNvGrpSpPr>
              <a:grpSpLocks/>
            </p:cNvGrpSpPr>
            <p:nvPr/>
          </p:nvGrpSpPr>
          <p:grpSpPr bwMode="auto">
            <a:xfrm>
              <a:off x="3072" y="2400"/>
              <a:ext cx="624" cy="864"/>
              <a:chOff x="1056" y="1920"/>
              <a:chExt cx="624" cy="864"/>
            </a:xfrm>
          </p:grpSpPr>
          <p:sp>
            <p:nvSpPr>
              <p:cNvPr id="1752331" name="Rectangle 26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332" name="Line 26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333" name="Line 26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334" name="Line 27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335" name="Line 27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336" name="Line 27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337" name="Line 27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338" name="Line 27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873" name="Group 275"/>
            <p:cNvGrpSpPr>
              <a:grpSpLocks/>
            </p:cNvGrpSpPr>
            <p:nvPr/>
          </p:nvGrpSpPr>
          <p:grpSpPr bwMode="auto">
            <a:xfrm>
              <a:off x="3120" y="2352"/>
              <a:ext cx="624" cy="864"/>
              <a:chOff x="1056" y="1920"/>
              <a:chExt cx="624" cy="864"/>
            </a:xfrm>
          </p:grpSpPr>
          <p:sp>
            <p:nvSpPr>
              <p:cNvPr id="1752340" name="Rectangle 27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341" name="Line 27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342" name="Line 27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343" name="Line 27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344" name="Line 28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345" name="Line 28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346" name="Line 28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347" name="Line 28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2882" name="Group 284"/>
          <p:cNvGrpSpPr>
            <a:grpSpLocks/>
          </p:cNvGrpSpPr>
          <p:nvPr/>
        </p:nvGrpSpPr>
        <p:grpSpPr bwMode="auto">
          <a:xfrm>
            <a:off x="5105400" y="4191000"/>
            <a:ext cx="990600" cy="1371600"/>
            <a:chOff x="1056" y="1920"/>
            <a:chExt cx="624" cy="864"/>
          </a:xfrm>
        </p:grpSpPr>
        <p:sp>
          <p:nvSpPr>
            <p:cNvPr id="1752349" name="Rectangle 28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350" name="Line 28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351" name="Line 28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352" name="Line 28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353" name="Line 28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354" name="Line 29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355" name="Line 29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356" name="Line 29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891" name="Group 293"/>
          <p:cNvGrpSpPr>
            <a:grpSpLocks/>
          </p:cNvGrpSpPr>
          <p:nvPr/>
        </p:nvGrpSpPr>
        <p:grpSpPr bwMode="auto">
          <a:xfrm>
            <a:off x="5181600" y="4114800"/>
            <a:ext cx="990600" cy="1371600"/>
            <a:chOff x="1056" y="1920"/>
            <a:chExt cx="624" cy="864"/>
          </a:xfrm>
        </p:grpSpPr>
        <p:sp>
          <p:nvSpPr>
            <p:cNvPr id="1752358" name="Rectangle 29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359" name="Line 29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360" name="Line 29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361" name="Line 29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362" name="Line 29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363" name="Line 29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364" name="Line 30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365" name="Line 30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900" name="Group 302"/>
          <p:cNvGrpSpPr>
            <a:grpSpLocks/>
          </p:cNvGrpSpPr>
          <p:nvPr/>
        </p:nvGrpSpPr>
        <p:grpSpPr bwMode="auto">
          <a:xfrm>
            <a:off x="5257800" y="4038600"/>
            <a:ext cx="990600" cy="1371600"/>
            <a:chOff x="1056" y="1920"/>
            <a:chExt cx="624" cy="864"/>
          </a:xfrm>
        </p:grpSpPr>
        <p:sp>
          <p:nvSpPr>
            <p:cNvPr id="1752367" name="Rectangle 30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368" name="Line 30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369" name="Line 30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370" name="Line 30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371" name="Line 30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372" name="Line 30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373" name="Line 30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374" name="Line 31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909" name="Group 311"/>
          <p:cNvGrpSpPr>
            <a:grpSpLocks/>
          </p:cNvGrpSpPr>
          <p:nvPr/>
        </p:nvGrpSpPr>
        <p:grpSpPr bwMode="auto">
          <a:xfrm>
            <a:off x="5334000" y="3962400"/>
            <a:ext cx="990600" cy="1371600"/>
            <a:chOff x="1056" y="1920"/>
            <a:chExt cx="624" cy="864"/>
          </a:xfrm>
        </p:grpSpPr>
        <p:sp>
          <p:nvSpPr>
            <p:cNvPr id="1752376" name="Rectangle 31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377" name="Line 31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378" name="Line 31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379" name="Line 31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380" name="Line 31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381" name="Line 31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382" name="Line 31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383" name="Line 31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918" name="Group 320"/>
          <p:cNvGrpSpPr>
            <a:grpSpLocks/>
          </p:cNvGrpSpPr>
          <p:nvPr/>
        </p:nvGrpSpPr>
        <p:grpSpPr bwMode="auto">
          <a:xfrm>
            <a:off x="5410200" y="3886200"/>
            <a:ext cx="990600" cy="1371600"/>
            <a:chOff x="1056" y="1920"/>
            <a:chExt cx="624" cy="864"/>
          </a:xfrm>
        </p:grpSpPr>
        <p:sp>
          <p:nvSpPr>
            <p:cNvPr id="1752385" name="Rectangle 32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386" name="Line 32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387" name="Line 32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388" name="Line 32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389" name="Line 32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390" name="Line 32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391" name="Line 32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392" name="Line 32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927" name="Group 329"/>
          <p:cNvGrpSpPr>
            <a:grpSpLocks/>
          </p:cNvGrpSpPr>
          <p:nvPr/>
        </p:nvGrpSpPr>
        <p:grpSpPr bwMode="auto">
          <a:xfrm>
            <a:off x="5486400" y="3505200"/>
            <a:ext cx="1295400" cy="1676400"/>
            <a:chOff x="2928" y="2352"/>
            <a:chExt cx="816" cy="1056"/>
          </a:xfrm>
        </p:grpSpPr>
        <p:grpSp>
          <p:nvGrpSpPr>
            <p:cNvPr id="1752936" name="Group 330"/>
            <p:cNvGrpSpPr>
              <a:grpSpLocks/>
            </p:cNvGrpSpPr>
            <p:nvPr/>
          </p:nvGrpSpPr>
          <p:grpSpPr bwMode="auto">
            <a:xfrm>
              <a:off x="2928" y="2544"/>
              <a:ext cx="624" cy="864"/>
              <a:chOff x="1056" y="1920"/>
              <a:chExt cx="624" cy="864"/>
            </a:xfrm>
          </p:grpSpPr>
          <p:sp>
            <p:nvSpPr>
              <p:cNvPr id="1752395" name="Rectangle 33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396" name="Line 33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397" name="Line 33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398" name="Line 33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399" name="Line 33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400" name="Line 33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401" name="Line 33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402" name="Line 33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945" name="Group 339"/>
            <p:cNvGrpSpPr>
              <a:grpSpLocks/>
            </p:cNvGrpSpPr>
            <p:nvPr/>
          </p:nvGrpSpPr>
          <p:grpSpPr bwMode="auto">
            <a:xfrm>
              <a:off x="2976" y="2496"/>
              <a:ext cx="624" cy="864"/>
              <a:chOff x="1056" y="1920"/>
              <a:chExt cx="624" cy="864"/>
            </a:xfrm>
          </p:grpSpPr>
          <p:sp>
            <p:nvSpPr>
              <p:cNvPr id="1752404" name="Rectangle 34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405" name="Line 34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406" name="Line 34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407" name="Line 34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408" name="Line 34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409" name="Line 34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410" name="Line 34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411" name="Line 34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946" name="Group 348"/>
            <p:cNvGrpSpPr>
              <a:grpSpLocks/>
            </p:cNvGrpSpPr>
            <p:nvPr/>
          </p:nvGrpSpPr>
          <p:grpSpPr bwMode="auto">
            <a:xfrm>
              <a:off x="3024" y="2448"/>
              <a:ext cx="624" cy="864"/>
              <a:chOff x="1056" y="1920"/>
              <a:chExt cx="624" cy="864"/>
            </a:xfrm>
          </p:grpSpPr>
          <p:sp>
            <p:nvSpPr>
              <p:cNvPr id="1752413" name="Rectangle 34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414" name="Line 35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415" name="Line 35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416" name="Line 35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417" name="Line 35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418" name="Line 35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419" name="Line 35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420" name="Line 35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955" name="Group 357"/>
            <p:cNvGrpSpPr>
              <a:grpSpLocks/>
            </p:cNvGrpSpPr>
            <p:nvPr/>
          </p:nvGrpSpPr>
          <p:grpSpPr bwMode="auto">
            <a:xfrm>
              <a:off x="3072" y="2400"/>
              <a:ext cx="624" cy="864"/>
              <a:chOff x="1056" y="1920"/>
              <a:chExt cx="624" cy="864"/>
            </a:xfrm>
          </p:grpSpPr>
          <p:sp>
            <p:nvSpPr>
              <p:cNvPr id="1752422" name="Rectangle 35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423" name="Line 35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424" name="Line 36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425" name="Line 36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426" name="Line 36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427" name="Line 36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428" name="Line 36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429" name="Line 36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964" name="Group 366"/>
            <p:cNvGrpSpPr>
              <a:grpSpLocks/>
            </p:cNvGrpSpPr>
            <p:nvPr/>
          </p:nvGrpSpPr>
          <p:grpSpPr bwMode="auto">
            <a:xfrm>
              <a:off x="3120" y="2352"/>
              <a:ext cx="624" cy="864"/>
              <a:chOff x="1056" y="1920"/>
              <a:chExt cx="624" cy="864"/>
            </a:xfrm>
          </p:grpSpPr>
          <p:sp>
            <p:nvSpPr>
              <p:cNvPr id="1752431" name="Rectangle 36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432" name="Line 36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433" name="Line 36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434" name="Line 37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435" name="Line 37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436" name="Line 37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437" name="Line 37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438" name="Line 37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2973" name="Group 375"/>
          <p:cNvGrpSpPr>
            <a:grpSpLocks/>
          </p:cNvGrpSpPr>
          <p:nvPr/>
        </p:nvGrpSpPr>
        <p:grpSpPr bwMode="auto">
          <a:xfrm>
            <a:off x="5867400" y="3124200"/>
            <a:ext cx="1295400" cy="1676400"/>
            <a:chOff x="2928" y="2352"/>
            <a:chExt cx="816" cy="1056"/>
          </a:xfrm>
        </p:grpSpPr>
        <p:grpSp>
          <p:nvGrpSpPr>
            <p:cNvPr id="1752982" name="Group 376"/>
            <p:cNvGrpSpPr>
              <a:grpSpLocks/>
            </p:cNvGrpSpPr>
            <p:nvPr/>
          </p:nvGrpSpPr>
          <p:grpSpPr bwMode="auto">
            <a:xfrm>
              <a:off x="2928" y="2544"/>
              <a:ext cx="624" cy="864"/>
              <a:chOff x="1056" y="1920"/>
              <a:chExt cx="624" cy="864"/>
            </a:xfrm>
          </p:grpSpPr>
          <p:sp>
            <p:nvSpPr>
              <p:cNvPr id="1752441" name="Rectangle 37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442" name="Line 37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443" name="Line 37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444" name="Line 38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445" name="Line 38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446" name="Line 38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447" name="Line 38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448" name="Line 38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992" name="Group 385"/>
            <p:cNvGrpSpPr>
              <a:grpSpLocks/>
            </p:cNvGrpSpPr>
            <p:nvPr/>
          </p:nvGrpSpPr>
          <p:grpSpPr bwMode="auto">
            <a:xfrm>
              <a:off x="2976" y="2496"/>
              <a:ext cx="624" cy="864"/>
              <a:chOff x="1056" y="1920"/>
              <a:chExt cx="624" cy="864"/>
            </a:xfrm>
          </p:grpSpPr>
          <p:sp>
            <p:nvSpPr>
              <p:cNvPr id="1752450" name="Rectangle 38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451" name="Line 38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452" name="Line 38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453" name="Line 38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454" name="Line 39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455" name="Line 39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456" name="Line 39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457" name="Line 39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993" name="Group 394"/>
            <p:cNvGrpSpPr>
              <a:grpSpLocks/>
            </p:cNvGrpSpPr>
            <p:nvPr/>
          </p:nvGrpSpPr>
          <p:grpSpPr bwMode="auto">
            <a:xfrm>
              <a:off x="3024" y="2448"/>
              <a:ext cx="624" cy="864"/>
              <a:chOff x="1056" y="1920"/>
              <a:chExt cx="624" cy="864"/>
            </a:xfrm>
          </p:grpSpPr>
          <p:sp>
            <p:nvSpPr>
              <p:cNvPr id="1752459" name="Rectangle 39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460" name="Line 39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461" name="Line 39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462" name="Line 39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463" name="Line 39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464" name="Line 40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465" name="Line 40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466" name="Line 40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002" name="Group 403"/>
            <p:cNvGrpSpPr>
              <a:grpSpLocks/>
            </p:cNvGrpSpPr>
            <p:nvPr/>
          </p:nvGrpSpPr>
          <p:grpSpPr bwMode="auto">
            <a:xfrm>
              <a:off x="3072" y="2400"/>
              <a:ext cx="624" cy="864"/>
              <a:chOff x="1056" y="1920"/>
              <a:chExt cx="624" cy="864"/>
            </a:xfrm>
          </p:grpSpPr>
          <p:sp>
            <p:nvSpPr>
              <p:cNvPr id="1752468" name="Rectangle 40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469" name="Line 40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470" name="Line 40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471" name="Line 40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472" name="Line 40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473" name="Line 40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474" name="Line 41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475" name="Line 41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011" name="Group 412"/>
            <p:cNvGrpSpPr>
              <a:grpSpLocks/>
            </p:cNvGrpSpPr>
            <p:nvPr/>
          </p:nvGrpSpPr>
          <p:grpSpPr bwMode="auto">
            <a:xfrm>
              <a:off x="3120" y="2352"/>
              <a:ext cx="624" cy="864"/>
              <a:chOff x="1056" y="1920"/>
              <a:chExt cx="624" cy="864"/>
            </a:xfrm>
          </p:grpSpPr>
          <p:sp>
            <p:nvSpPr>
              <p:cNvPr id="1752477" name="Rectangle 41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478" name="Line 41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479" name="Line 41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480" name="Line 41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481" name="Line 41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482" name="Line 41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483" name="Line 41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484" name="Line 42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3020" name="Group 421"/>
          <p:cNvGrpSpPr>
            <a:grpSpLocks/>
          </p:cNvGrpSpPr>
          <p:nvPr/>
        </p:nvGrpSpPr>
        <p:grpSpPr bwMode="auto">
          <a:xfrm>
            <a:off x="6248400" y="2743200"/>
            <a:ext cx="1295400" cy="1676400"/>
            <a:chOff x="2928" y="2352"/>
            <a:chExt cx="816" cy="1056"/>
          </a:xfrm>
        </p:grpSpPr>
        <p:grpSp>
          <p:nvGrpSpPr>
            <p:cNvPr id="1753029" name="Group 422"/>
            <p:cNvGrpSpPr>
              <a:grpSpLocks/>
            </p:cNvGrpSpPr>
            <p:nvPr/>
          </p:nvGrpSpPr>
          <p:grpSpPr bwMode="auto">
            <a:xfrm>
              <a:off x="2928" y="2544"/>
              <a:ext cx="624" cy="864"/>
              <a:chOff x="1056" y="1920"/>
              <a:chExt cx="624" cy="864"/>
            </a:xfrm>
          </p:grpSpPr>
          <p:sp>
            <p:nvSpPr>
              <p:cNvPr id="1752487" name="Rectangle 42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488" name="Line 42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489" name="Line 42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490" name="Line 42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491" name="Line 42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492" name="Line 42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493" name="Line 42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494" name="Line 43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038" name="Group 431"/>
            <p:cNvGrpSpPr>
              <a:grpSpLocks/>
            </p:cNvGrpSpPr>
            <p:nvPr/>
          </p:nvGrpSpPr>
          <p:grpSpPr bwMode="auto">
            <a:xfrm>
              <a:off x="2976" y="2496"/>
              <a:ext cx="624" cy="864"/>
              <a:chOff x="1056" y="1920"/>
              <a:chExt cx="624" cy="864"/>
            </a:xfrm>
          </p:grpSpPr>
          <p:sp>
            <p:nvSpPr>
              <p:cNvPr id="1752496" name="Rectangle 43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497" name="Line 43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498" name="Line 43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499" name="Line 43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500" name="Line 43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501" name="Line 43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502" name="Line 43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503" name="Line 43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047" name="Group 440"/>
            <p:cNvGrpSpPr>
              <a:grpSpLocks/>
            </p:cNvGrpSpPr>
            <p:nvPr/>
          </p:nvGrpSpPr>
          <p:grpSpPr bwMode="auto">
            <a:xfrm>
              <a:off x="3024" y="2448"/>
              <a:ext cx="624" cy="864"/>
              <a:chOff x="1056" y="1920"/>
              <a:chExt cx="624" cy="864"/>
            </a:xfrm>
          </p:grpSpPr>
          <p:sp>
            <p:nvSpPr>
              <p:cNvPr id="1752505" name="Rectangle 44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506" name="Line 44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507" name="Line 44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508" name="Line 44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509" name="Line 44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510" name="Line 44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511" name="Line 44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512" name="Line 44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056" name="Group 449"/>
            <p:cNvGrpSpPr>
              <a:grpSpLocks/>
            </p:cNvGrpSpPr>
            <p:nvPr/>
          </p:nvGrpSpPr>
          <p:grpSpPr bwMode="auto">
            <a:xfrm>
              <a:off x="3072" y="2400"/>
              <a:ext cx="624" cy="864"/>
              <a:chOff x="1056" y="1920"/>
              <a:chExt cx="624" cy="864"/>
            </a:xfrm>
          </p:grpSpPr>
          <p:sp>
            <p:nvSpPr>
              <p:cNvPr id="1752514" name="Rectangle 45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515" name="Line 45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516" name="Line 45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517" name="Line 45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518" name="Line 45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519" name="Line 45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520" name="Line 45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521" name="Line 45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065" name="Group 458"/>
            <p:cNvGrpSpPr>
              <a:grpSpLocks/>
            </p:cNvGrpSpPr>
            <p:nvPr/>
          </p:nvGrpSpPr>
          <p:grpSpPr bwMode="auto">
            <a:xfrm>
              <a:off x="3120" y="2352"/>
              <a:ext cx="624" cy="864"/>
              <a:chOff x="1056" y="1920"/>
              <a:chExt cx="624" cy="864"/>
            </a:xfrm>
          </p:grpSpPr>
          <p:sp>
            <p:nvSpPr>
              <p:cNvPr id="1752523" name="Rectangle 45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524" name="Line 46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525" name="Line 46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526" name="Line 46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527" name="Line 46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528" name="Line 46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529" name="Line 46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530" name="Line 46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sp>
        <p:nvSpPr>
          <p:cNvPr id="1752531" name="Rectangle 467"/>
          <p:cNvSpPr>
            <a:spLocks noChangeArrowheads="1"/>
          </p:cNvSpPr>
          <p:nvPr/>
        </p:nvSpPr>
        <p:spPr bwMode="auto">
          <a:xfrm>
            <a:off x="6477000" y="5943600"/>
            <a:ext cx="228600" cy="228600"/>
          </a:xfrm>
          <a:prstGeom prst="rect">
            <a:avLst/>
          </a:prstGeom>
          <a:noFill/>
          <a:ln w="9525">
            <a:noFill/>
            <a:miter lim="800000"/>
            <a:headEnd/>
            <a:tailEnd/>
          </a:ln>
          <a:effectLst/>
        </p:spPr>
        <p:txBody>
          <a:bodyPr wrap="none" anchor="ctr"/>
          <a:lstStyle/>
          <a:p>
            <a:endParaRPr lang="en-US"/>
          </a:p>
        </p:txBody>
      </p:sp>
      <p:grpSp>
        <p:nvGrpSpPr>
          <p:cNvPr id="1753074" name="Group 468"/>
          <p:cNvGrpSpPr>
            <a:grpSpLocks/>
          </p:cNvGrpSpPr>
          <p:nvPr/>
        </p:nvGrpSpPr>
        <p:grpSpPr bwMode="auto">
          <a:xfrm>
            <a:off x="3657600" y="4267200"/>
            <a:ext cx="1295400" cy="1676400"/>
            <a:chOff x="2928" y="2352"/>
            <a:chExt cx="816" cy="1056"/>
          </a:xfrm>
        </p:grpSpPr>
        <p:grpSp>
          <p:nvGrpSpPr>
            <p:cNvPr id="1753083" name="Group 469"/>
            <p:cNvGrpSpPr>
              <a:grpSpLocks/>
            </p:cNvGrpSpPr>
            <p:nvPr/>
          </p:nvGrpSpPr>
          <p:grpSpPr bwMode="auto">
            <a:xfrm>
              <a:off x="2928" y="2544"/>
              <a:ext cx="624" cy="864"/>
              <a:chOff x="1056" y="1920"/>
              <a:chExt cx="624" cy="864"/>
            </a:xfrm>
          </p:grpSpPr>
          <p:sp>
            <p:nvSpPr>
              <p:cNvPr id="1752534" name="Rectangle 47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535" name="Line 47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536" name="Line 47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537" name="Line 47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538" name="Line 47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539" name="Line 47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540" name="Line 47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541" name="Line 47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092" name="Group 478"/>
            <p:cNvGrpSpPr>
              <a:grpSpLocks/>
            </p:cNvGrpSpPr>
            <p:nvPr/>
          </p:nvGrpSpPr>
          <p:grpSpPr bwMode="auto">
            <a:xfrm>
              <a:off x="2976" y="2496"/>
              <a:ext cx="624" cy="864"/>
              <a:chOff x="1056" y="1920"/>
              <a:chExt cx="624" cy="864"/>
            </a:xfrm>
          </p:grpSpPr>
          <p:sp>
            <p:nvSpPr>
              <p:cNvPr id="1752543" name="Rectangle 47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544" name="Line 48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545" name="Line 48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546" name="Line 48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547" name="Line 48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548" name="Line 48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549" name="Line 48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550" name="Line 48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101" name="Group 487"/>
            <p:cNvGrpSpPr>
              <a:grpSpLocks/>
            </p:cNvGrpSpPr>
            <p:nvPr/>
          </p:nvGrpSpPr>
          <p:grpSpPr bwMode="auto">
            <a:xfrm>
              <a:off x="3024" y="2448"/>
              <a:ext cx="624" cy="864"/>
              <a:chOff x="1056" y="1920"/>
              <a:chExt cx="624" cy="864"/>
            </a:xfrm>
          </p:grpSpPr>
          <p:sp>
            <p:nvSpPr>
              <p:cNvPr id="1752552" name="Rectangle 48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553" name="Line 48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554" name="Line 49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555" name="Line 49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556" name="Line 49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557" name="Line 49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558" name="Line 49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559" name="Line 49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110" name="Group 496"/>
            <p:cNvGrpSpPr>
              <a:grpSpLocks/>
            </p:cNvGrpSpPr>
            <p:nvPr/>
          </p:nvGrpSpPr>
          <p:grpSpPr bwMode="auto">
            <a:xfrm>
              <a:off x="3072" y="2400"/>
              <a:ext cx="624" cy="864"/>
              <a:chOff x="1056" y="1920"/>
              <a:chExt cx="624" cy="864"/>
            </a:xfrm>
          </p:grpSpPr>
          <p:sp>
            <p:nvSpPr>
              <p:cNvPr id="1752561" name="Rectangle 49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562" name="Line 49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563" name="Line 49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564" name="Line 50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565" name="Line 50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566" name="Line 50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567" name="Line 50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568" name="Line 50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119" name="Group 505"/>
            <p:cNvGrpSpPr>
              <a:grpSpLocks/>
            </p:cNvGrpSpPr>
            <p:nvPr/>
          </p:nvGrpSpPr>
          <p:grpSpPr bwMode="auto">
            <a:xfrm>
              <a:off x="3120" y="2352"/>
              <a:ext cx="624" cy="864"/>
              <a:chOff x="1056" y="1920"/>
              <a:chExt cx="624" cy="864"/>
            </a:xfrm>
          </p:grpSpPr>
          <p:sp>
            <p:nvSpPr>
              <p:cNvPr id="1752570" name="Rectangle 50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571" name="Line 50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572" name="Line 50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573" name="Line 50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574" name="Line 51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575" name="Line 51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576" name="Line 51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577" name="Line 51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3128" name="Group 514"/>
          <p:cNvGrpSpPr>
            <a:grpSpLocks/>
          </p:cNvGrpSpPr>
          <p:nvPr/>
        </p:nvGrpSpPr>
        <p:grpSpPr bwMode="auto">
          <a:xfrm>
            <a:off x="4038600" y="3886200"/>
            <a:ext cx="1295400" cy="1676400"/>
            <a:chOff x="2928" y="2352"/>
            <a:chExt cx="816" cy="1056"/>
          </a:xfrm>
        </p:grpSpPr>
        <p:grpSp>
          <p:nvGrpSpPr>
            <p:cNvPr id="1753137" name="Group 515"/>
            <p:cNvGrpSpPr>
              <a:grpSpLocks/>
            </p:cNvGrpSpPr>
            <p:nvPr/>
          </p:nvGrpSpPr>
          <p:grpSpPr bwMode="auto">
            <a:xfrm>
              <a:off x="2928" y="2544"/>
              <a:ext cx="624" cy="864"/>
              <a:chOff x="1056" y="1920"/>
              <a:chExt cx="624" cy="864"/>
            </a:xfrm>
          </p:grpSpPr>
          <p:sp>
            <p:nvSpPr>
              <p:cNvPr id="1752580" name="Rectangle 51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581" name="Line 51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582" name="Line 51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583" name="Line 51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584" name="Line 52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585" name="Line 52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586" name="Line 52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587" name="Line 52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146" name="Group 524"/>
            <p:cNvGrpSpPr>
              <a:grpSpLocks/>
            </p:cNvGrpSpPr>
            <p:nvPr/>
          </p:nvGrpSpPr>
          <p:grpSpPr bwMode="auto">
            <a:xfrm>
              <a:off x="2976" y="2496"/>
              <a:ext cx="624" cy="864"/>
              <a:chOff x="1056" y="1920"/>
              <a:chExt cx="624" cy="864"/>
            </a:xfrm>
          </p:grpSpPr>
          <p:sp>
            <p:nvSpPr>
              <p:cNvPr id="1752589" name="Rectangle 52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590" name="Line 52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591" name="Line 52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592" name="Line 52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593" name="Line 52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594" name="Line 53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595" name="Line 53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596" name="Line 53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155" name="Group 533"/>
            <p:cNvGrpSpPr>
              <a:grpSpLocks/>
            </p:cNvGrpSpPr>
            <p:nvPr/>
          </p:nvGrpSpPr>
          <p:grpSpPr bwMode="auto">
            <a:xfrm>
              <a:off x="3024" y="2448"/>
              <a:ext cx="624" cy="864"/>
              <a:chOff x="1056" y="1920"/>
              <a:chExt cx="624" cy="864"/>
            </a:xfrm>
          </p:grpSpPr>
          <p:sp>
            <p:nvSpPr>
              <p:cNvPr id="1752598" name="Rectangle 53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599" name="Line 53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600" name="Line 53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601" name="Line 53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602" name="Line 53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603" name="Line 53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604" name="Line 54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605" name="Line 54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164" name="Group 542"/>
            <p:cNvGrpSpPr>
              <a:grpSpLocks/>
            </p:cNvGrpSpPr>
            <p:nvPr/>
          </p:nvGrpSpPr>
          <p:grpSpPr bwMode="auto">
            <a:xfrm>
              <a:off x="3072" y="2400"/>
              <a:ext cx="624" cy="864"/>
              <a:chOff x="1056" y="1920"/>
              <a:chExt cx="624" cy="864"/>
            </a:xfrm>
          </p:grpSpPr>
          <p:sp>
            <p:nvSpPr>
              <p:cNvPr id="1752607" name="Rectangle 54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608" name="Line 54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609" name="Line 54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610" name="Line 54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611" name="Line 54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612" name="Line 54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613" name="Line 54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614" name="Line 55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165" name="Group 551"/>
            <p:cNvGrpSpPr>
              <a:grpSpLocks/>
            </p:cNvGrpSpPr>
            <p:nvPr/>
          </p:nvGrpSpPr>
          <p:grpSpPr bwMode="auto">
            <a:xfrm>
              <a:off x="3120" y="2352"/>
              <a:ext cx="624" cy="864"/>
              <a:chOff x="1056" y="1920"/>
              <a:chExt cx="624" cy="864"/>
            </a:xfrm>
          </p:grpSpPr>
          <p:sp>
            <p:nvSpPr>
              <p:cNvPr id="1752616" name="Rectangle 55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617" name="Line 55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618" name="Line 55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619" name="Line 55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620" name="Line 55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621" name="Line 55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622" name="Line 55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623" name="Line 55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3174" name="Group 560"/>
          <p:cNvGrpSpPr>
            <a:grpSpLocks/>
          </p:cNvGrpSpPr>
          <p:nvPr/>
        </p:nvGrpSpPr>
        <p:grpSpPr bwMode="auto">
          <a:xfrm>
            <a:off x="4419600" y="3505200"/>
            <a:ext cx="1295400" cy="1676400"/>
            <a:chOff x="2928" y="2352"/>
            <a:chExt cx="816" cy="1056"/>
          </a:xfrm>
        </p:grpSpPr>
        <p:grpSp>
          <p:nvGrpSpPr>
            <p:cNvPr id="1753183" name="Group 561"/>
            <p:cNvGrpSpPr>
              <a:grpSpLocks/>
            </p:cNvGrpSpPr>
            <p:nvPr/>
          </p:nvGrpSpPr>
          <p:grpSpPr bwMode="auto">
            <a:xfrm>
              <a:off x="2928" y="2544"/>
              <a:ext cx="624" cy="864"/>
              <a:chOff x="1056" y="1920"/>
              <a:chExt cx="624" cy="864"/>
            </a:xfrm>
          </p:grpSpPr>
          <p:sp>
            <p:nvSpPr>
              <p:cNvPr id="1752626" name="Rectangle 56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627" name="Line 56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628" name="Line 56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629" name="Line 56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630" name="Line 56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631" name="Line 56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632" name="Line 56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633" name="Line 56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192" name="Group 570"/>
            <p:cNvGrpSpPr>
              <a:grpSpLocks/>
            </p:cNvGrpSpPr>
            <p:nvPr/>
          </p:nvGrpSpPr>
          <p:grpSpPr bwMode="auto">
            <a:xfrm>
              <a:off x="2976" y="2496"/>
              <a:ext cx="624" cy="864"/>
              <a:chOff x="1056" y="1920"/>
              <a:chExt cx="624" cy="864"/>
            </a:xfrm>
          </p:grpSpPr>
          <p:sp>
            <p:nvSpPr>
              <p:cNvPr id="1752635" name="Rectangle 57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636" name="Line 57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637" name="Line 57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638" name="Line 57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639" name="Line 57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640" name="Line 57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641" name="Line 57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642" name="Line 57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01" name="Group 579"/>
            <p:cNvGrpSpPr>
              <a:grpSpLocks/>
            </p:cNvGrpSpPr>
            <p:nvPr/>
          </p:nvGrpSpPr>
          <p:grpSpPr bwMode="auto">
            <a:xfrm>
              <a:off x="3024" y="2448"/>
              <a:ext cx="624" cy="864"/>
              <a:chOff x="1056" y="1920"/>
              <a:chExt cx="624" cy="864"/>
            </a:xfrm>
          </p:grpSpPr>
          <p:sp>
            <p:nvSpPr>
              <p:cNvPr id="1752644" name="Rectangle 58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645" name="Line 58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646" name="Line 58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647" name="Line 58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648" name="Line 58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649" name="Line 58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650" name="Line 58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651" name="Line 58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13" name="Group 588"/>
            <p:cNvGrpSpPr>
              <a:grpSpLocks/>
            </p:cNvGrpSpPr>
            <p:nvPr/>
          </p:nvGrpSpPr>
          <p:grpSpPr bwMode="auto">
            <a:xfrm>
              <a:off x="3072" y="2400"/>
              <a:ext cx="624" cy="864"/>
              <a:chOff x="1056" y="1920"/>
              <a:chExt cx="624" cy="864"/>
            </a:xfrm>
          </p:grpSpPr>
          <p:sp>
            <p:nvSpPr>
              <p:cNvPr id="1752653" name="Rectangle 58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654" name="Line 59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655" name="Line 59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656" name="Line 59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657" name="Line 59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658" name="Line 59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659" name="Line 59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660" name="Line 59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22" name="Group 597"/>
            <p:cNvGrpSpPr>
              <a:grpSpLocks/>
            </p:cNvGrpSpPr>
            <p:nvPr/>
          </p:nvGrpSpPr>
          <p:grpSpPr bwMode="auto">
            <a:xfrm>
              <a:off x="3120" y="2352"/>
              <a:ext cx="624" cy="864"/>
              <a:chOff x="1056" y="1920"/>
              <a:chExt cx="624" cy="864"/>
            </a:xfrm>
          </p:grpSpPr>
          <p:sp>
            <p:nvSpPr>
              <p:cNvPr id="1752662" name="Rectangle 59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663" name="Line 59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664" name="Line 60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665" name="Line 60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666" name="Line 60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667" name="Line 60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668" name="Line 60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669" name="Line 60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3225" name="Group 606"/>
          <p:cNvGrpSpPr>
            <a:grpSpLocks/>
          </p:cNvGrpSpPr>
          <p:nvPr/>
        </p:nvGrpSpPr>
        <p:grpSpPr bwMode="auto">
          <a:xfrm>
            <a:off x="4800600" y="3429000"/>
            <a:ext cx="990600" cy="1371600"/>
            <a:chOff x="1056" y="1920"/>
            <a:chExt cx="624" cy="864"/>
          </a:xfrm>
        </p:grpSpPr>
        <p:sp>
          <p:nvSpPr>
            <p:cNvPr id="1752671" name="Rectangle 60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672" name="Line 60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673" name="Line 60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674" name="Line 61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675" name="Line 61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676" name="Line 61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677" name="Line 61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678" name="Line 61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sp>
        <p:nvSpPr>
          <p:cNvPr id="1752679" name="Rectangle 615"/>
          <p:cNvSpPr>
            <a:spLocks noChangeArrowheads="1"/>
          </p:cNvSpPr>
          <p:nvPr/>
        </p:nvSpPr>
        <p:spPr bwMode="auto">
          <a:xfrm>
            <a:off x="4876800" y="3352800"/>
            <a:ext cx="990600" cy="1371600"/>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680" name="Line 616"/>
          <p:cNvSpPr>
            <a:spLocks noChangeShapeType="1"/>
          </p:cNvSpPr>
          <p:nvPr/>
        </p:nvSpPr>
        <p:spPr bwMode="auto">
          <a:xfrm>
            <a:off x="5029200" y="3581400"/>
            <a:ext cx="685800" cy="0"/>
          </a:xfrm>
          <a:prstGeom prst="line">
            <a:avLst/>
          </a:prstGeom>
          <a:noFill/>
          <a:ln w="9525">
            <a:solidFill>
              <a:srgbClr val="004C72"/>
            </a:solidFill>
            <a:round/>
            <a:headEnd/>
            <a:tailEnd/>
          </a:ln>
          <a:effectLst/>
        </p:spPr>
        <p:txBody>
          <a:bodyPr wrap="none"/>
          <a:lstStyle/>
          <a:p>
            <a:endParaRPr lang="en-US"/>
          </a:p>
        </p:txBody>
      </p:sp>
      <p:sp>
        <p:nvSpPr>
          <p:cNvPr id="1752681" name="Line 617"/>
          <p:cNvSpPr>
            <a:spLocks noChangeShapeType="1"/>
          </p:cNvSpPr>
          <p:nvPr/>
        </p:nvSpPr>
        <p:spPr bwMode="auto">
          <a:xfrm>
            <a:off x="5029200" y="3733800"/>
            <a:ext cx="685800" cy="0"/>
          </a:xfrm>
          <a:prstGeom prst="line">
            <a:avLst/>
          </a:prstGeom>
          <a:noFill/>
          <a:ln w="9525">
            <a:solidFill>
              <a:srgbClr val="004C72"/>
            </a:solidFill>
            <a:round/>
            <a:headEnd/>
            <a:tailEnd/>
          </a:ln>
          <a:effectLst/>
        </p:spPr>
        <p:txBody>
          <a:bodyPr wrap="none"/>
          <a:lstStyle/>
          <a:p>
            <a:endParaRPr lang="en-US"/>
          </a:p>
        </p:txBody>
      </p:sp>
      <p:sp>
        <p:nvSpPr>
          <p:cNvPr id="1752682" name="Line 618"/>
          <p:cNvSpPr>
            <a:spLocks noChangeShapeType="1"/>
          </p:cNvSpPr>
          <p:nvPr/>
        </p:nvSpPr>
        <p:spPr bwMode="auto">
          <a:xfrm>
            <a:off x="5029200" y="3886200"/>
            <a:ext cx="685800" cy="0"/>
          </a:xfrm>
          <a:prstGeom prst="line">
            <a:avLst/>
          </a:prstGeom>
          <a:noFill/>
          <a:ln w="9525">
            <a:solidFill>
              <a:srgbClr val="004C72"/>
            </a:solidFill>
            <a:round/>
            <a:headEnd/>
            <a:tailEnd/>
          </a:ln>
          <a:effectLst/>
        </p:spPr>
        <p:txBody>
          <a:bodyPr wrap="none"/>
          <a:lstStyle/>
          <a:p>
            <a:endParaRPr lang="en-US"/>
          </a:p>
        </p:txBody>
      </p:sp>
      <p:sp>
        <p:nvSpPr>
          <p:cNvPr id="1752683" name="Line 619"/>
          <p:cNvSpPr>
            <a:spLocks noChangeShapeType="1"/>
          </p:cNvSpPr>
          <p:nvPr/>
        </p:nvSpPr>
        <p:spPr bwMode="auto">
          <a:xfrm>
            <a:off x="5029200" y="4038600"/>
            <a:ext cx="685800" cy="0"/>
          </a:xfrm>
          <a:prstGeom prst="line">
            <a:avLst/>
          </a:prstGeom>
          <a:noFill/>
          <a:ln w="9525">
            <a:solidFill>
              <a:srgbClr val="004C72"/>
            </a:solidFill>
            <a:round/>
            <a:headEnd/>
            <a:tailEnd/>
          </a:ln>
          <a:effectLst/>
        </p:spPr>
        <p:txBody>
          <a:bodyPr wrap="none"/>
          <a:lstStyle/>
          <a:p>
            <a:endParaRPr lang="en-US"/>
          </a:p>
        </p:txBody>
      </p:sp>
      <p:sp>
        <p:nvSpPr>
          <p:cNvPr id="1752684" name="Line 620"/>
          <p:cNvSpPr>
            <a:spLocks noChangeShapeType="1"/>
          </p:cNvSpPr>
          <p:nvPr/>
        </p:nvSpPr>
        <p:spPr bwMode="auto">
          <a:xfrm>
            <a:off x="5029200" y="4191000"/>
            <a:ext cx="685800" cy="0"/>
          </a:xfrm>
          <a:prstGeom prst="line">
            <a:avLst/>
          </a:prstGeom>
          <a:noFill/>
          <a:ln w="9525">
            <a:solidFill>
              <a:srgbClr val="004C72"/>
            </a:solidFill>
            <a:round/>
            <a:headEnd/>
            <a:tailEnd/>
          </a:ln>
          <a:effectLst/>
        </p:spPr>
        <p:txBody>
          <a:bodyPr wrap="none"/>
          <a:lstStyle/>
          <a:p>
            <a:endParaRPr lang="en-US"/>
          </a:p>
        </p:txBody>
      </p:sp>
      <p:sp>
        <p:nvSpPr>
          <p:cNvPr id="1752685" name="Line 621"/>
          <p:cNvSpPr>
            <a:spLocks noChangeShapeType="1"/>
          </p:cNvSpPr>
          <p:nvPr/>
        </p:nvSpPr>
        <p:spPr bwMode="auto">
          <a:xfrm>
            <a:off x="5029200" y="4343400"/>
            <a:ext cx="685800" cy="0"/>
          </a:xfrm>
          <a:prstGeom prst="line">
            <a:avLst/>
          </a:prstGeom>
          <a:noFill/>
          <a:ln w="9525">
            <a:solidFill>
              <a:srgbClr val="004C72"/>
            </a:solidFill>
            <a:round/>
            <a:headEnd/>
            <a:tailEnd/>
          </a:ln>
          <a:effectLst/>
        </p:spPr>
        <p:txBody>
          <a:bodyPr wrap="none"/>
          <a:lstStyle/>
          <a:p>
            <a:endParaRPr lang="en-US"/>
          </a:p>
        </p:txBody>
      </p:sp>
      <p:sp>
        <p:nvSpPr>
          <p:cNvPr id="1752686" name="Line 622"/>
          <p:cNvSpPr>
            <a:spLocks noChangeShapeType="1"/>
          </p:cNvSpPr>
          <p:nvPr/>
        </p:nvSpPr>
        <p:spPr bwMode="auto">
          <a:xfrm>
            <a:off x="5029200" y="4495800"/>
            <a:ext cx="685800" cy="0"/>
          </a:xfrm>
          <a:prstGeom prst="line">
            <a:avLst/>
          </a:prstGeom>
          <a:noFill/>
          <a:ln w="9525">
            <a:solidFill>
              <a:srgbClr val="004C72"/>
            </a:solidFill>
            <a:round/>
            <a:headEnd/>
            <a:tailEnd/>
          </a:ln>
          <a:effectLst/>
        </p:spPr>
        <p:txBody>
          <a:bodyPr wrap="none"/>
          <a:lstStyle/>
          <a:p>
            <a:endParaRPr lang="en-US"/>
          </a:p>
        </p:txBody>
      </p:sp>
      <p:grpSp>
        <p:nvGrpSpPr>
          <p:cNvPr id="1753227" name="Group 623"/>
          <p:cNvGrpSpPr>
            <a:grpSpLocks/>
          </p:cNvGrpSpPr>
          <p:nvPr/>
        </p:nvGrpSpPr>
        <p:grpSpPr bwMode="auto">
          <a:xfrm>
            <a:off x="4953000" y="3276600"/>
            <a:ext cx="990600" cy="1371600"/>
            <a:chOff x="1056" y="1920"/>
            <a:chExt cx="624" cy="864"/>
          </a:xfrm>
        </p:grpSpPr>
        <p:sp>
          <p:nvSpPr>
            <p:cNvPr id="1752688" name="Rectangle 62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689" name="Line 62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690" name="Line 62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691" name="Line 62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692" name="Line 62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693" name="Line 62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694" name="Line 63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695" name="Line 63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61" name="Group 632"/>
          <p:cNvGrpSpPr>
            <a:grpSpLocks/>
          </p:cNvGrpSpPr>
          <p:nvPr/>
        </p:nvGrpSpPr>
        <p:grpSpPr bwMode="auto">
          <a:xfrm>
            <a:off x="5029200" y="3200400"/>
            <a:ext cx="990600" cy="1371600"/>
            <a:chOff x="1056" y="1920"/>
            <a:chExt cx="624" cy="864"/>
          </a:xfrm>
        </p:grpSpPr>
        <p:sp>
          <p:nvSpPr>
            <p:cNvPr id="1752697" name="Rectangle 633"/>
            <p:cNvSpPr>
              <a:spLocks noChangeArrowheads="1"/>
            </p:cNvSpPr>
            <p:nvPr/>
          </p:nvSpPr>
          <p:spPr bwMode="auto">
            <a:xfrm>
              <a:off x="1056" y="1920"/>
              <a:ext cx="624" cy="864"/>
            </a:xfrm>
            <a:prstGeom prst="rect">
              <a:avLst/>
            </a:prstGeom>
            <a:solidFill>
              <a:srgbClr val="FFFF00"/>
            </a:solidFill>
            <a:ln w="9525">
              <a:solidFill>
                <a:schemeClr val="bg2"/>
              </a:solidFill>
              <a:miter lim="800000"/>
              <a:headEnd/>
              <a:tailEnd/>
            </a:ln>
            <a:effectLst/>
          </p:spPr>
          <p:txBody>
            <a:bodyPr wrap="none" anchor="ctr"/>
            <a:lstStyle/>
            <a:p>
              <a:endParaRPr lang="en-US"/>
            </a:p>
          </p:txBody>
        </p:sp>
        <p:sp>
          <p:nvSpPr>
            <p:cNvPr id="1752698" name="Line 63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699" name="Line 63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700" name="Line 63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701" name="Line 63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702" name="Line 63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703" name="Line 63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704" name="Line 64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62" name="Group 641"/>
          <p:cNvGrpSpPr>
            <a:grpSpLocks/>
          </p:cNvGrpSpPr>
          <p:nvPr/>
        </p:nvGrpSpPr>
        <p:grpSpPr bwMode="auto">
          <a:xfrm>
            <a:off x="5105400" y="3124200"/>
            <a:ext cx="990600" cy="1371600"/>
            <a:chOff x="1056" y="1920"/>
            <a:chExt cx="624" cy="864"/>
          </a:xfrm>
        </p:grpSpPr>
        <p:sp>
          <p:nvSpPr>
            <p:cNvPr id="1752706" name="Rectangle 64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707" name="Line 64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708" name="Line 64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709" name="Line 64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710" name="Line 64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711" name="Line 64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712" name="Line 64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713" name="Line 64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63" name="Group 650"/>
          <p:cNvGrpSpPr>
            <a:grpSpLocks/>
          </p:cNvGrpSpPr>
          <p:nvPr/>
        </p:nvGrpSpPr>
        <p:grpSpPr bwMode="auto">
          <a:xfrm>
            <a:off x="5181600" y="2743200"/>
            <a:ext cx="1295400" cy="1676400"/>
            <a:chOff x="2928" y="2352"/>
            <a:chExt cx="816" cy="1056"/>
          </a:xfrm>
        </p:grpSpPr>
        <p:grpSp>
          <p:nvGrpSpPr>
            <p:cNvPr id="1753264" name="Group 651"/>
            <p:cNvGrpSpPr>
              <a:grpSpLocks/>
            </p:cNvGrpSpPr>
            <p:nvPr/>
          </p:nvGrpSpPr>
          <p:grpSpPr bwMode="auto">
            <a:xfrm>
              <a:off x="2928" y="2544"/>
              <a:ext cx="624" cy="864"/>
              <a:chOff x="1056" y="1920"/>
              <a:chExt cx="624" cy="864"/>
            </a:xfrm>
          </p:grpSpPr>
          <p:sp>
            <p:nvSpPr>
              <p:cNvPr id="1752716" name="Rectangle 65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717" name="Line 65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718" name="Line 65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719" name="Line 65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720" name="Line 65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721" name="Line 65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722" name="Line 65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723" name="Line 65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65" name="Group 660"/>
            <p:cNvGrpSpPr>
              <a:grpSpLocks/>
            </p:cNvGrpSpPr>
            <p:nvPr/>
          </p:nvGrpSpPr>
          <p:grpSpPr bwMode="auto">
            <a:xfrm>
              <a:off x="2976" y="2496"/>
              <a:ext cx="624" cy="864"/>
              <a:chOff x="1056" y="1920"/>
              <a:chExt cx="624" cy="864"/>
            </a:xfrm>
          </p:grpSpPr>
          <p:sp>
            <p:nvSpPr>
              <p:cNvPr id="1752725" name="Rectangle 66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726" name="Line 66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727" name="Line 66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728" name="Line 66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729" name="Line 66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730" name="Line 66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731" name="Line 66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732" name="Line 66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66" name="Group 669"/>
            <p:cNvGrpSpPr>
              <a:grpSpLocks/>
            </p:cNvGrpSpPr>
            <p:nvPr/>
          </p:nvGrpSpPr>
          <p:grpSpPr bwMode="auto">
            <a:xfrm>
              <a:off x="3024" y="2448"/>
              <a:ext cx="624" cy="864"/>
              <a:chOff x="1056" y="1920"/>
              <a:chExt cx="624" cy="864"/>
            </a:xfrm>
          </p:grpSpPr>
          <p:sp>
            <p:nvSpPr>
              <p:cNvPr id="1752734" name="Rectangle 67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735" name="Line 67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736" name="Line 67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737" name="Line 67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738" name="Line 67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739" name="Line 67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740" name="Line 67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741" name="Line 67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67" name="Group 678"/>
            <p:cNvGrpSpPr>
              <a:grpSpLocks/>
            </p:cNvGrpSpPr>
            <p:nvPr/>
          </p:nvGrpSpPr>
          <p:grpSpPr bwMode="auto">
            <a:xfrm>
              <a:off x="3072" y="2400"/>
              <a:ext cx="624" cy="864"/>
              <a:chOff x="1056" y="1920"/>
              <a:chExt cx="624" cy="864"/>
            </a:xfrm>
          </p:grpSpPr>
          <p:sp>
            <p:nvSpPr>
              <p:cNvPr id="1752743" name="Rectangle 67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744" name="Line 68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745" name="Line 68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746" name="Line 68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747" name="Line 68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748" name="Line 68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749" name="Line 68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750" name="Line 68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68" name="Group 687"/>
            <p:cNvGrpSpPr>
              <a:grpSpLocks/>
            </p:cNvGrpSpPr>
            <p:nvPr/>
          </p:nvGrpSpPr>
          <p:grpSpPr bwMode="auto">
            <a:xfrm>
              <a:off x="3120" y="2352"/>
              <a:ext cx="624" cy="864"/>
              <a:chOff x="1056" y="1920"/>
              <a:chExt cx="624" cy="864"/>
            </a:xfrm>
          </p:grpSpPr>
          <p:sp>
            <p:nvSpPr>
              <p:cNvPr id="1752752" name="Rectangle 68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753" name="Line 68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754" name="Line 69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755" name="Line 69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756" name="Line 69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757" name="Line 69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758" name="Line 69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759" name="Line 69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sp>
        <p:nvSpPr>
          <p:cNvPr id="1752760" name="Rectangle 696"/>
          <p:cNvSpPr>
            <a:spLocks noChangeArrowheads="1"/>
          </p:cNvSpPr>
          <p:nvPr/>
        </p:nvSpPr>
        <p:spPr bwMode="auto">
          <a:xfrm>
            <a:off x="7239000" y="3352800"/>
            <a:ext cx="228600" cy="228600"/>
          </a:xfrm>
          <a:prstGeom prst="rect">
            <a:avLst/>
          </a:prstGeom>
          <a:noFill/>
          <a:ln w="9525">
            <a:noFill/>
            <a:miter lim="800000"/>
            <a:headEnd/>
            <a:tailEnd/>
          </a:ln>
          <a:effectLst/>
        </p:spPr>
        <p:txBody>
          <a:bodyPr wrap="none" anchor="ctr"/>
          <a:lstStyle/>
          <a:p>
            <a:endParaRPr lang="en-US"/>
          </a:p>
        </p:txBody>
      </p:sp>
      <p:sp>
        <p:nvSpPr>
          <p:cNvPr id="1752761" name="Rectangle 697"/>
          <p:cNvSpPr>
            <a:spLocks noChangeArrowheads="1"/>
          </p:cNvSpPr>
          <p:nvPr/>
        </p:nvSpPr>
        <p:spPr bwMode="auto">
          <a:xfrm>
            <a:off x="5334000" y="5943600"/>
            <a:ext cx="228600" cy="228600"/>
          </a:xfrm>
          <a:prstGeom prst="rect">
            <a:avLst/>
          </a:prstGeom>
          <a:noFill/>
          <a:ln w="9525">
            <a:noFill/>
            <a:miter lim="800000"/>
            <a:headEnd/>
            <a:tailEnd/>
          </a:ln>
          <a:effectLst/>
        </p:spPr>
        <p:txBody>
          <a:bodyPr wrap="none" anchor="ctr"/>
          <a:lstStyle/>
          <a:p>
            <a:endParaRPr lang="en-US"/>
          </a:p>
        </p:txBody>
      </p:sp>
      <p:grpSp>
        <p:nvGrpSpPr>
          <p:cNvPr id="1753269" name="Group 698"/>
          <p:cNvGrpSpPr>
            <a:grpSpLocks/>
          </p:cNvGrpSpPr>
          <p:nvPr/>
        </p:nvGrpSpPr>
        <p:grpSpPr bwMode="auto">
          <a:xfrm>
            <a:off x="2514600" y="4267200"/>
            <a:ext cx="1295400" cy="1676400"/>
            <a:chOff x="2928" y="2352"/>
            <a:chExt cx="816" cy="1056"/>
          </a:xfrm>
        </p:grpSpPr>
        <p:grpSp>
          <p:nvGrpSpPr>
            <p:cNvPr id="1753270" name="Group 699"/>
            <p:cNvGrpSpPr>
              <a:grpSpLocks/>
            </p:cNvGrpSpPr>
            <p:nvPr/>
          </p:nvGrpSpPr>
          <p:grpSpPr bwMode="auto">
            <a:xfrm>
              <a:off x="2928" y="2544"/>
              <a:ext cx="624" cy="864"/>
              <a:chOff x="1056" y="1920"/>
              <a:chExt cx="624" cy="864"/>
            </a:xfrm>
          </p:grpSpPr>
          <p:sp>
            <p:nvSpPr>
              <p:cNvPr id="1752764" name="Rectangle 70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765" name="Line 70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766" name="Line 70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767" name="Line 70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768" name="Line 70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769" name="Line 70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770" name="Line 70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771" name="Line 70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71" name="Group 708"/>
            <p:cNvGrpSpPr>
              <a:grpSpLocks/>
            </p:cNvGrpSpPr>
            <p:nvPr/>
          </p:nvGrpSpPr>
          <p:grpSpPr bwMode="auto">
            <a:xfrm>
              <a:off x="2976" y="2496"/>
              <a:ext cx="624" cy="864"/>
              <a:chOff x="1056" y="1920"/>
              <a:chExt cx="624" cy="864"/>
            </a:xfrm>
          </p:grpSpPr>
          <p:sp>
            <p:nvSpPr>
              <p:cNvPr id="1752773" name="Rectangle 70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774" name="Line 71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775" name="Line 71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776" name="Line 71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777" name="Line 71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778" name="Line 71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779" name="Line 71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780" name="Line 71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72" name="Group 717"/>
            <p:cNvGrpSpPr>
              <a:grpSpLocks/>
            </p:cNvGrpSpPr>
            <p:nvPr/>
          </p:nvGrpSpPr>
          <p:grpSpPr bwMode="auto">
            <a:xfrm>
              <a:off x="3024" y="2448"/>
              <a:ext cx="624" cy="864"/>
              <a:chOff x="1056" y="1920"/>
              <a:chExt cx="624" cy="864"/>
            </a:xfrm>
          </p:grpSpPr>
          <p:sp>
            <p:nvSpPr>
              <p:cNvPr id="1752782" name="Rectangle 71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783" name="Line 71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784" name="Line 72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785" name="Line 72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786" name="Line 72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787" name="Line 72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788" name="Line 72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789" name="Line 72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73" name="Group 726"/>
            <p:cNvGrpSpPr>
              <a:grpSpLocks/>
            </p:cNvGrpSpPr>
            <p:nvPr/>
          </p:nvGrpSpPr>
          <p:grpSpPr bwMode="auto">
            <a:xfrm>
              <a:off x="3072" y="2400"/>
              <a:ext cx="624" cy="864"/>
              <a:chOff x="1056" y="1920"/>
              <a:chExt cx="624" cy="864"/>
            </a:xfrm>
          </p:grpSpPr>
          <p:sp>
            <p:nvSpPr>
              <p:cNvPr id="1752791" name="Rectangle 72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792" name="Line 72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793" name="Line 72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794" name="Line 73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795" name="Line 73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796" name="Line 73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797" name="Line 73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798" name="Line 73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74" name="Group 735"/>
            <p:cNvGrpSpPr>
              <a:grpSpLocks/>
            </p:cNvGrpSpPr>
            <p:nvPr/>
          </p:nvGrpSpPr>
          <p:grpSpPr bwMode="auto">
            <a:xfrm>
              <a:off x="3120" y="2352"/>
              <a:ext cx="624" cy="864"/>
              <a:chOff x="1056" y="1920"/>
              <a:chExt cx="624" cy="864"/>
            </a:xfrm>
          </p:grpSpPr>
          <p:sp>
            <p:nvSpPr>
              <p:cNvPr id="1752800" name="Rectangle 73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801" name="Line 73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802" name="Line 73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803" name="Line 73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804" name="Line 74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805" name="Line 74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806" name="Line 74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807" name="Line 74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3275" name="Group 744"/>
          <p:cNvGrpSpPr>
            <a:grpSpLocks/>
          </p:cNvGrpSpPr>
          <p:nvPr/>
        </p:nvGrpSpPr>
        <p:grpSpPr bwMode="auto">
          <a:xfrm>
            <a:off x="2895600" y="3886200"/>
            <a:ext cx="1295400" cy="1676400"/>
            <a:chOff x="2928" y="2352"/>
            <a:chExt cx="816" cy="1056"/>
          </a:xfrm>
        </p:grpSpPr>
        <p:grpSp>
          <p:nvGrpSpPr>
            <p:cNvPr id="1753276" name="Group 745"/>
            <p:cNvGrpSpPr>
              <a:grpSpLocks/>
            </p:cNvGrpSpPr>
            <p:nvPr/>
          </p:nvGrpSpPr>
          <p:grpSpPr bwMode="auto">
            <a:xfrm>
              <a:off x="2928" y="2544"/>
              <a:ext cx="624" cy="864"/>
              <a:chOff x="1056" y="1920"/>
              <a:chExt cx="624" cy="864"/>
            </a:xfrm>
          </p:grpSpPr>
          <p:sp>
            <p:nvSpPr>
              <p:cNvPr id="1752810" name="Rectangle 74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811" name="Line 74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812" name="Line 74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813" name="Line 74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814" name="Line 75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815" name="Line 75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816" name="Line 75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817" name="Line 75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77" name="Group 754"/>
            <p:cNvGrpSpPr>
              <a:grpSpLocks/>
            </p:cNvGrpSpPr>
            <p:nvPr/>
          </p:nvGrpSpPr>
          <p:grpSpPr bwMode="auto">
            <a:xfrm>
              <a:off x="2976" y="2496"/>
              <a:ext cx="624" cy="864"/>
              <a:chOff x="1056" y="1920"/>
              <a:chExt cx="624" cy="864"/>
            </a:xfrm>
          </p:grpSpPr>
          <p:sp>
            <p:nvSpPr>
              <p:cNvPr id="1752819" name="Rectangle 75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820" name="Line 75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821" name="Line 75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822" name="Line 75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823" name="Line 75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824" name="Line 76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825" name="Line 76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826" name="Line 76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78" name="Group 763"/>
            <p:cNvGrpSpPr>
              <a:grpSpLocks/>
            </p:cNvGrpSpPr>
            <p:nvPr/>
          </p:nvGrpSpPr>
          <p:grpSpPr bwMode="auto">
            <a:xfrm>
              <a:off x="3024" y="2448"/>
              <a:ext cx="624" cy="864"/>
              <a:chOff x="1056" y="1920"/>
              <a:chExt cx="624" cy="864"/>
            </a:xfrm>
          </p:grpSpPr>
          <p:sp>
            <p:nvSpPr>
              <p:cNvPr id="1752828" name="Rectangle 76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829" name="Line 76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830" name="Line 76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831" name="Line 76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832" name="Line 76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833" name="Line 76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834" name="Line 77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835" name="Line 77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3279" name="Group 772"/>
            <p:cNvGrpSpPr>
              <a:grpSpLocks/>
            </p:cNvGrpSpPr>
            <p:nvPr/>
          </p:nvGrpSpPr>
          <p:grpSpPr bwMode="auto">
            <a:xfrm>
              <a:off x="3072" y="2400"/>
              <a:ext cx="624" cy="864"/>
              <a:chOff x="1056" y="1920"/>
              <a:chExt cx="624" cy="864"/>
            </a:xfrm>
          </p:grpSpPr>
          <p:sp>
            <p:nvSpPr>
              <p:cNvPr id="1752837" name="Rectangle 77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838" name="Line 77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839" name="Line 77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840" name="Line 77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841" name="Line 77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842" name="Line 77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843" name="Line 77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844" name="Line 78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064" name="Group 781"/>
            <p:cNvGrpSpPr>
              <a:grpSpLocks/>
            </p:cNvGrpSpPr>
            <p:nvPr/>
          </p:nvGrpSpPr>
          <p:grpSpPr bwMode="auto">
            <a:xfrm>
              <a:off x="3120" y="2352"/>
              <a:ext cx="624" cy="864"/>
              <a:chOff x="1056" y="1920"/>
              <a:chExt cx="624" cy="864"/>
            </a:xfrm>
          </p:grpSpPr>
          <p:sp>
            <p:nvSpPr>
              <p:cNvPr id="1752846" name="Rectangle 78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847" name="Line 78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848" name="Line 78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849" name="Line 78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850" name="Line 78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851" name="Line 78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852" name="Line 78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853" name="Line 78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2065" name="Group 790"/>
          <p:cNvGrpSpPr>
            <a:grpSpLocks/>
          </p:cNvGrpSpPr>
          <p:nvPr/>
        </p:nvGrpSpPr>
        <p:grpSpPr bwMode="auto">
          <a:xfrm>
            <a:off x="3276600" y="3505200"/>
            <a:ext cx="1295400" cy="1676400"/>
            <a:chOff x="2928" y="2352"/>
            <a:chExt cx="816" cy="1056"/>
          </a:xfrm>
        </p:grpSpPr>
        <p:grpSp>
          <p:nvGrpSpPr>
            <p:cNvPr id="1752066" name="Group 791"/>
            <p:cNvGrpSpPr>
              <a:grpSpLocks/>
            </p:cNvGrpSpPr>
            <p:nvPr/>
          </p:nvGrpSpPr>
          <p:grpSpPr bwMode="auto">
            <a:xfrm>
              <a:off x="2928" y="2544"/>
              <a:ext cx="624" cy="864"/>
              <a:chOff x="1056" y="1920"/>
              <a:chExt cx="624" cy="864"/>
            </a:xfrm>
          </p:grpSpPr>
          <p:sp>
            <p:nvSpPr>
              <p:cNvPr id="1752856" name="Rectangle 79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857" name="Line 79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858" name="Line 79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859" name="Line 79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860" name="Line 79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861" name="Line 79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862" name="Line 79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863" name="Line 79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072" name="Group 800"/>
            <p:cNvGrpSpPr>
              <a:grpSpLocks/>
            </p:cNvGrpSpPr>
            <p:nvPr/>
          </p:nvGrpSpPr>
          <p:grpSpPr bwMode="auto">
            <a:xfrm>
              <a:off x="2976" y="2496"/>
              <a:ext cx="624" cy="864"/>
              <a:chOff x="1056" y="1920"/>
              <a:chExt cx="624" cy="864"/>
            </a:xfrm>
          </p:grpSpPr>
          <p:sp>
            <p:nvSpPr>
              <p:cNvPr id="1752865" name="Rectangle 80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866" name="Line 80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867" name="Line 80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868" name="Line 80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869" name="Line 80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870" name="Line 80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871" name="Line 80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872" name="Line 80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081" name="Group 809"/>
            <p:cNvGrpSpPr>
              <a:grpSpLocks/>
            </p:cNvGrpSpPr>
            <p:nvPr/>
          </p:nvGrpSpPr>
          <p:grpSpPr bwMode="auto">
            <a:xfrm>
              <a:off x="3024" y="2448"/>
              <a:ext cx="624" cy="864"/>
              <a:chOff x="1056" y="1920"/>
              <a:chExt cx="624" cy="864"/>
            </a:xfrm>
          </p:grpSpPr>
          <p:sp>
            <p:nvSpPr>
              <p:cNvPr id="1752874" name="Rectangle 81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875" name="Line 81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876" name="Line 81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877" name="Line 81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878" name="Line 81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879" name="Line 81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880" name="Line 81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881" name="Line 81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090" name="Group 818"/>
            <p:cNvGrpSpPr>
              <a:grpSpLocks/>
            </p:cNvGrpSpPr>
            <p:nvPr/>
          </p:nvGrpSpPr>
          <p:grpSpPr bwMode="auto">
            <a:xfrm>
              <a:off x="3072" y="2400"/>
              <a:ext cx="624" cy="864"/>
              <a:chOff x="1056" y="1920"/>
              <a:chExt cx="624" cy="864"/>
            </a:xfrm>
          </p:grpSpPr>
          <p:sp>
            <p:nvSpPr>
              <p:cNvPr id="1752883" name="Rectangle 81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884" name="Line 82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885" name="Line 82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886" name="Line 82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887" name="Line 82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888" name="Line 82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889" name="Line 82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890" name="Line 82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099" name="Group 827"/>
            <p:cNvGrpSpPr>
              <a:grpSpLocks/>
            </p:cNvGrpSpPr>
            <p:nvPr/>
          </p:nvGrpSpPr>
          <p:grpSpPr bwMode="auto">
            <a:xfrm>
              <a:off x="3120" y="2352"/>
              <a:ext cx="624" cy="864"/>
              <a:chOff x="1056" y="1920"/>
              <a:chExt cx="624" cy="864"/>
            </a:xfrm>
          </p:grpSpPr>
          <p:sp>
            <p:nvSpPr>
              <p:cNvPr id="1752892" name="Rectangle 82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893" name="Line 82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894" name="Line 83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895" name="Line 83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896" name="Line 83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897" name="Line 83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898" name="Line 83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899" name="Line 83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2108" name="Group 836"/>
          <p:cNvGrpSpPr>
            <a:grpSpLocks/>
          </p:cNvGrpSpPr>
          <p:nvPr/>
        </p:nvGrpSpPr>
        <p:grpSpPr bwMode="auto">
          <a:xfrm>
            <a:off x="3657600" y="3429000"/>
            <a:ext cx="990600" cy="1371600"/>
            <a:chOff x="1056" y="1920"/>
            <a:chExt cx="624" cy="864"/>
          </a:xfrm>
        </p:grpSpPr>
        <p:sp>
          <p:nvSpPr>
            <p:cNvPr id="1752901" name="Rectangle 83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902" name="Line 83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903" name="Line 83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904" name="Line 84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905" name="Line 84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906" name="Line 84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907" name="Line 84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908" name="Line 84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117" name="Group 845"/>
          <p:cNvGrpSpPr>
            <a:grpSpLocks/>
          </p:cNvGrpSpPr>
          <p:nvPr/>
        </p:nvGrpSpPr>
        <p:grpSpPr bwMode="auto">
          <a:xfrm>
            <a:off x="3733800" y="3352800"/>
            <a:ext cx="990600" cy="1371600"/>
            <a:chOff x="1056" y="1920"/>
            <a:chExt cx="624" cy="864"/>
          </a:xfrm>
        </p:grpSpPr>
        <p:sp>
          <p:nvSpPr>
            <p:cNvPr id="1752910" name="Rectangle 84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911" name="Line 84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912" name="Line 84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913" name="Line 84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914" name="Line 85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915" name="Line 85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916" name="Line 85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917" name="Line 85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118" name="Group 854"/>
          <p:cNvGrpSpPr>
            <a:grpSpLocks/>
          </p:cNvGrpSpPr>
          <p:nvPr/>
        </p:nvGrpSpPr>
        <p:grpSpPr bwMode="auto">
          <a:xfrm>
            <a:off x="3810000" y="3276600"/>
            <a:ext cx="990600" cy="1371600"/>
            <a:chOff x="1056" y="1920"/>
            <a:chExt cx="624" cy="864"/>
          </a:xfrm>
        </p:grpSpPr>
        <p:sp>
          <p:nvSpPr>
            <p:cNvPr id="1752919" name="Rectangle 85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920" name="Line 85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921" name="Line 85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922" name="Line 85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923" name="Line 85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924" name="Line 86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925" name="Line 86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926" name="Line 86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127" name="Group 863"/>
          <p:cNvGrpSpPr>
            <a:grpSpLocks/>
          </p:cNvGrpSpPr>
          <p:nvPr/>
        </p:nvGrpSpPr>
        <p:grpSpPr bwMode="auto">
          <a:xfrm>
            <a:off x="3886200" y="3200400"/>
            <a:ext cx="990600" cy="1371600"/>
            <a:chOff x="1056" y="1920"/>
            <a:chExt cx="624" cy="864"/>
          </a:xfrm>
        </p:grpSpPr>
        <p:sp>
          <p:nvSpPr>
            <p:cNvPr id="1752928" name="Rectangle 86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929" name="Line 86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930" name="Line 86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931" name="Line 86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932" name="Line 86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933" name="Line 86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934" name="Line 87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935" name="Line 87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136" name="Group 872"/>
          <p:cNvGrpSpPr>
            <a:grpSpLocks/>
          </p:cNvGrpSpPr>
          <p:nvPr/>
        </p:nvGrpSpPr>
        <p:grpSpPr bwMode="auto">
          <a:xfrm>
            <a:off x="3962400" y="3124200"/>
            <a:ext cx="990600" cy="1371600"/>
            <a:chOff x="1056" y="1920"/>
            <a:chExt cx="624" cy="864"/>
          </a:xfrm>
        </p:grpSpPr>
        <p:sp>
          <p:nvSpPr>
            <p:cNvPr id="1752937" name="Rectangle 87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938" name="Line 87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939" name="Line 87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940" name="Line 87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941" name="Line 87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942" name="Line 87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943" name="Line 87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944" name="Line 88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145" name="Group 881"/>
          <p:cNvGrpSpPr>
            <a:grpSpLocks/>
          </p:cNvGrpSpPr>
          <p:nvPr/>
        </p:nvGrpSpPr>
        <p:grpSpPr bwMode="auto">
          <a:xfrm>
            <a:off x="4038600" y="2743200"/>
            <a:ext cx="1295400" cy="1676400"/>
            <a:chOff x="2928" y="2352"/>
            <a:chExt cx="816" cy="1056"/>
          </a:xfrm>
        </p:grpSpPr>
        <p:grpSp>
          <p:nvGrpSpPr>
            <p:cNvPr id="1752154" name="Group 882"/>
            <p:cNvGrpSpPr>
              <a:grpSpLocks/>
            </p:cNvGrpSpPr>
            <p:nvPr/>
          </p:nvGrpSpPr>
          <p:grpSpPr bwMode="auto">
            <a:xfrm>
              <a:off x="2928" y="2544"/>
              <a:ext cx="624" cy="864"/>
              <a:chOff x="1056" y="1920"/>
              <a:chExt cx="624" cy="864"/>
            </a:xfrm>
          </p:grpSpPr>
          <p:sp>
            <p:nvSpPr>
              <p:cNvPr id="1752947" name="Rectangle 88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948" name="Line 88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949" name="Line 88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950" name="Line 88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951" name="Line 88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952" name="Line 88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953" name="Line 88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954" name="Line 89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163" name="Group 891"/>
            <p:cNvGrpSpPr>
              <a:grpSpLocks/>
            </p:cNvGrpSpPr>
            <p:nvPr/>
          </p:nvGrpSpPr>
          <p:grpSpPr bwMode="auto">
            <a:xfrm>
              <a:off x="2976" y="2496"/>
              <a:ext cx="624" cy="864"/>
              <a:chOff x="1056" y="1920"/>
              <a:chExt cx="624" cy="864"/>
            </a:xfrm>
          </p:grpSpPr>
          <p:sp>
            <p:nvSpPr>
              <p:cNvPr id="1752956" name="Rectangle 89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957" name="Line 89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958" name="Line 89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959" name="Line 89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960" name="Line 89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961" name="Line 89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962" name="Line 89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963" name="Line 89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164" name="Group 900"/>
            <p:cNvGrpSpPr>
              <a:grpSpLocks/>
            </p:cNvGrpSpPr>
            <p:nvPr/>
          </p:nvGrpSpPr>
          <p:grpSpPr bwMode="auto">
            <a:xfrm>
              <a:off x="3024" y="2448"/>
              <a:ext cx="624" cy="864"/>
              <a:chOff x="1056" y="1920"/>
              <a:chExt cx="624" cy="864"/>
            </a:xfrm>
          </p:grpSpPr>
          <p:sp>
            <p:nvSpPr>
              <p:cNvPr id="1752965" name="Rectangle 90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966" name="Line 90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967" name="Line 90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968" name="Line 90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969" name="Line 90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970" name="Line 90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971" name="Line 90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972" name="Line 90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173" name="Group 909"/>
            <p:cNvGrpSpPr>
              <a:grpSpLocks/>
            </p:cNvGrpSpPr>
            <p:nvPr/>
          </p:nvGrpSpPr>
          <p:grpSpPr bwMode="auto">
            <a:xfrm>
              <a:off x="3072" y="2400"/>
              <a:ext cx="624" cy="864"/>
              <a:chOff x="1056" y="1920"/>
              <a:chExt cx="624" cy="864"/>
            </a:xfrm>
          </p:grpSpPr>
          <p:sp>
            <p:nvSpPr>
              <p:cNvPr id="1752974" name="Rectangle 91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975" name="Line 91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976" name="Line 91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977" name="Line 91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978" name="Line 91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979" name="Line 91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980" name="Line 91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981" name="Line 91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182" name="Group 918"/>
            <p:cNvGrpSpPr>
              <a:grpSpLocks/>
            </p:cNvGrpSpPr>
            <p:nvPr/>
          </p:nvGrpSpPr>
          <p:grpSpPr bwMode="auto">
            <a:xfrm>
              <a:off x="3120" y="2352"/>
              <a:ext cx="624" cy="864"/>
              <a:chOff x="1056" y="1920"/>
              <a:chExt cx="624" cy="864"/>
            </a:xfrm>
          </p:grpSpPr>
          <p:sp>
            <p:nvSpPr>
              <p:cNvPr id="1752983" name="Rectangle 91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984" name="Line 92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985" name="Line 92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986" name="Line 92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987" name="Line 92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988" name="Line 92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2989" name="Line 92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2990" name="Line 92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sp>
        <p:nvSpPr>
          <p:cNvPr id="1752991" name="Rectangle 927"/>
          <p:cNvSpPr>
            <a:spLocks noChangeArrowheads="1"/>
          </p:cNvSpPr>
          <p:nvPr/>
        </p:nvSpPr>
        <p:spPr bwMode="auto">
          <a:xfrm>
            <a:off x="4191000" y="5943600"/>
            <a:ext cx="228600" cy="228600"/>
          </a:xfrm>
          <a:prstGeom prst="rect">
            <a:avLst/>
          </a:prstGeom>
          <a:noFill/>
          <a:ln w="9525">
            <a:noFill/>
            <a:miter lim="800000"/>
            <a:headEnd/>
            <a:tailEnd/>
          </a:ln>
          <a:effectLst/>
        </p:spPr>
        <p:txBody>
          <a:bodyPr wrap="none" anchor="ctr"/>
          <a:lstStyle/>
          <a:p>
            <a:endParaRPr lang="en-US"/>
          </a:p>
        </p:txBody>
      </p:sp>
      <p:grpSp>
        <p:nvGrpSpPr>
          <p:cNvPr id="1752191" name="Group 928"/>
          <p:cNvGrpSpPr>
            <a:grpSpLocks/>
          </p:cNvGrpSpPr>
          <p:nvPr/>
        </p:nvGrpSpPr>
        <p:grpSpPr bwMode="auto">
          <a:xfrm>
            <a:off x="1371600" y="4267200"/>
            <a:ext cx="1295400" cy="1676400"/>
            <a:chOff x="2928" y="2352"/>
            <a:chExt cx="816" cy="1056"/>
          </a:xfrm>
        </p:grpSpPr>
        <p:grpSp>
          <p:nvGrpSpPr>
            <p:cNvPr id="1752200" name="Group 929"/>
            <p:cNvGrpSpPr>
              <a:grpSpLocks/>
            </p:cNvGrpSpPr>
            <p:nvPr/>
          </p:nvGrpSpPr>
          <p:grpSpPr bwMode="auto">
            <a:xfrm>
              <a:off x="2928" y="2544"/>
              <a:ext cx="624" cy="864"/>
              <a:chOff x="1056" y="1920"/>
              <a:chExt cx="624" cy="864"/>
            </a:xfrm>
          </p:grpSpPr>
          <p:sp>
            <p:nvSpPr>
              <p:cNvPr id="1752994" name="Rectangle 93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2995" name="Line 93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2996" name="Line 93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2997" name="Line 93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2998" name="Line 93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2999" name="Line 93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000" name="Line 93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001" name="Line 93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209" name="Group 938"/>
            <p:cNvGrpSpPr>
              <a:grpSpLocks/>
            </p:cNvGrpSpPr>
            <p:nvPr/>
          </p:nvGrpSpPr>
          <p:grpSpPr bwMode="auto">
            <a:xfrm>
              <a:off x="2976" y="2496"/>
              <a:ext cx="624" cy="864"/>
              <a:chOff x="1056" y="1920"/>
              <a:chExt cx="624" cy="864"/>
            </a:xfrm>
          </p:grpSpPr>
          <p:sp>
            <p:nvSpPr>
              <p:cNvPr id="1753003" name="Rectangle 93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004" name="Line 94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005" name="Line 94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006" name="Line 94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007" name="Line 94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008" name="Line 94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009" name="Line 94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010" name="Line 94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210" name="Group 947"/>
            <p:cNvGrpSpPr>
              <a:grpSpLocks/>
            </p:cNvGrpSpPr>
            <p:nvPr/>
          </p:nvGrpSpPr>
          <p:grpSpPr bwMode="auto">
            <a:xfrm>
              <a:off x="3024" y="2448"/>
              <a:ext cx="624" cy="864"/>
              <a:chOff x="1056" y="1920"/>
              <a:chExt cx="624" cy="864"/>
            </a:xfrm>
          </p:grpSpPr>
          <p:sp>
            <p:nvSpPr>
              <p:cNvPr id="1753012" name="Rectangle 94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013" name="Line 94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014" name="Line 95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015" name="Line 95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016" name="Line 95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017" name="Line 95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018" name="Line 95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019" name="Line 95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219" name="Group 956"/>
            <p:cNvGrpSpPr>
              <a:grpSpLocks/>
            </p:cNvGrpSpPr>
            <p:nvPr/>
          </p:nvGrpSpPr>
          <p:grpSpPr bwMode="auto">
            <a:xfrm>
              <a:off x="3072" y="2400"/>
              <a:ext cx="624" cy="864"/>
              <a:chOff x="1056" y="1920"/>
              <a:chExt cx="624" cy="864"/>
            </a:xfrm>
          </p:grpSpPr>
          <p:sp>
            <p:nvSpPr>
              <p:cNvPr id="1753021" name="Rectangle 95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022" name="Line 95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023" name="Line 95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024" name="Line 96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025" name="Line 96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026" name="Line 96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027" name="Line 96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028" name="Line 96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228" name="Group 965"/>
            <p:cNvGrpSpPr>
              <a:grpSpLocks/>
            </p:cNvGrpSpPr>
            <p:nvPr/>
          </p:nvGrpSpPr>
          <p:grpSpPr bwMode="auto">
            <a:xfrm>
              <a:off x="3120" y="2352"/>
              <a:ext cx="624" cy="864"/>
              <a:chOff x="1056" y="1920"/>
              <a:chExt cx="624" cy="864"/>
            </a:xfrm>
          </p:grpSpPr>
          <p:sp>
            <p:nvSpPr>
              <p:cNvPr id="1753030" name="Rectangle 96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031" name="Line 96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032" name="Line 96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033" name="Line 96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034" name="Line 97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035" name="Line 97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036" name="Line 97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037" name="Line 97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grpSp>
        <p:nvGrpSpPr>
          <p:cNvPr id="1752237" name="Group 974"/>
          <p:cNvGrpSpPr>
            <a:grpSpLocks/>
          </p:cNvGrpSpPr>
          <p:nvPr/>
        </p:nvGrpSpPr>
        <p:grpSpPr bwMode="auto">
          <a:xfrm>
            <a:off x="1752600" y="4191000"/>
            <a:ext cx="990600" cy="1371600"/>
            <a:chOff x="1056" y="1920"/>
            <a:chExt cx="624" cy="864"/>
          </a:xfrm>
        </p:grpSpPr>
        <p:sp>
          <p:nvSpPr>
            <p:cNvPr id="1753039" name="Rectangle 97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040" name="Line 97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041" name="Line 97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042" name="Line 97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043" name="Line 97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044" name="Line 98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045" name="Line 98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046" name="Line 98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246" name="Group 983"/>
          <p:cNvGrpSpPr>
            <a:grpSpLocks/>
          </p:cNvGrpSpPr>
          <p:nvPr/>
        </p:nvGrpSpPr>
        <p:grpSpPr bwMode="auto">
          <a:xfrm>
            <a:off x="1828800" y="4114800"/>
            <a:ext cx="990600" cy="1371600"/>
            <a:chOff x="1056" y="1920"/>
            <a:chExt cx="624" cy="864"/>
          </a:xfrm>
        </p:grpSpPr>
        <p:sp>
          <p:nvSpPr>
            <p:cNvPr id="1753048" name="Rectangle 98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049" name="Line 98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050" name="Line 98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051" name="Line 98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052" name="Line 98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053" name="Line 98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054" name="Line 99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055" name="Line 99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255" name="Group 992"/>
          <p:cNvGrpSpPr>
            <a:grpSpLocks/>
          </p:cNvGrpSpPr>
          <p:nvPr/>
        </p:nvGrpSpPr>
        <p:grpSpPr bwMode="auto">
          <a:xfrm>
            <a:off x="1905000" y="4038600"/>
            <a:ext cx="990600" cy="1371600"/>
            <a:chOff x="1056" y="1920"/>
            <a:chExt cx="624" cy="864"/>
          </a:xfrm>
        </p:grpSpPr>
        <p:sp>
          <p:nvSpPr>
            <p:cNvPr id="1753057" name="Rectangle 99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058" name="Line 99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059" name="Line 99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060" name="Line 99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061" name="Line 99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062" name="Line 99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063" name="Line 99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064" name="Line 100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256" name="Group 1001"/>
          <p:cNvGrpSpPr>
            <a:grpSpLocks/>
          </p:cNvGrpSpPr>
          <p:nvPr/>
        </p:nvGrpSpPr>
        <p:grpSpPr bwMode="auto">
          <a:xfrm>
            <a:off x="1981200" y="3962400"/>
            <a:ext cx="990600" cy="1371600"/>
            <a:chOff x="1056" y="1920"/>
            <a:chExt cx="624" cy="864"/>
          </a:xfrm>
        </p:grpSpPr>
        <p:sp>
          <p:nvSpPr>
            <p:cNvPr id="1753066" name="Rectangle 100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067" name="Line 100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068" name="Line 100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069" name="Line 100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070" name="Line 100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071" name="Line 100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072" name="Line 100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073" name="Line 100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265" name="Group 1010"/>
          <p:cNvGrpSpPr>
            <a:grpSpLocks/>
          </p:cNvGrpSpPr>
          <p:nvPr/>
        </p:nvGrpSpPr>
        <p:grpSpPr bwMode="auto">
          <a:xfrm>
            <a:off x="2057400" y="3886200"/>
            <a:ext cx="990600" cy="1371600"/>
            <a:chOff x="1056" y="1920"/>
            <a:chExt cx="624" cy="864"/>
          </a:xfrm>
        </p:grpSpPr>
        <p:sp>
          <p:nvSpPr>
            <p:cNvPr id="1753075" name="Rectangle 101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076" name="Line 101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077" name="Line 101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078" name="Line 101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079" name="Line 101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080" name="Line 101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081" name="Line 101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082" name="Line 101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274" name="Group 1019"/>
          <p:cNvGrpSpPr>
            <a:grpSpLocks/>
          </p:cNvGrpSpPr>
          <p:nvPr/>
        </p:nvGrpSpPr>
        <p:grpSpPr bwMode="auto">
          <a:xfrm>
            <a:off x="2133600" y="3810000"/>
            <a:ext cx="990600" cy="1371600"/>
            <a:chOff x="1056" y="1920"/>
            <a:chExt cx="624" cy="864"/>
          </a:xfrm>
        </p:grpSpPr>
        <p:sp>
          <p:nvSpPr>
            <p:cNvPr id="1753084" name="Rectangle 102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085" name="Line 102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086" name="Line 102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087" name="Line 102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088" name="Line 102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089" name="Line 102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090" name="Line 102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091" name="Line 102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283" name="Group 1028"/>
          <p:cNvGrpSpPr>
            <a:grpSpLocks/>
          </p:cNvGrpSpPr>
          <p:nvPr/>
        </p:nvGrpSpPr>
        <p:grpSpPr bwMode="auto">
          <a:xfrm>
            <a:off x="2209800" y="3733800"/>
            <a:ext cx="990600" cy="1371600"/>
            <a:chOff x="1056" y="1920"/>
            <a:chExt cx="624" cy="864"/>
          </a:xfrm>
        </p:grpSpPr>
        <p:sp>
          <p:nvSpPr>
            <p:cNvPr id="1753093" name="Rectangle 102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094" name="Line 103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095" name="Line 103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096" name="Line 103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097" name="Line 103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098" name="Line 103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099" name="Line 103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100" name="Line 103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292" name="Group 1037"/>
          <p:cNvGrpSpPr>
            <a:grpSpLocks/>
          </p:cNvGrpSpPr>
          <p:nvPr/>
        </p:nvGrpSpPr>
        <p:grpSpPr bwMode="auto">
          <a:xfrm>
            <a:off x="2286000" y="3657600"/>
            <a:ext cx="990600" cy="1371600"/>
            <a:chOff x="1056" y="1920"/>
            <a:chExt cx="624" cy="864"/>
          </a:xfrm>
        </p:grpSpPr>
        <p:sp>
          <p:nvSpPr>
            <p:cNvPr id="1753102" name="Rectangle 103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103" name="Line 103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104" name="Line 104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105" name="Line 104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106" name="Line 104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107" name="Line 104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108" name="Line 104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109" name="Line 104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302" name="Group 1046"/>
          <p:cNvGrpSpPr>
            <a:grpSpLocks/>
          </p:cNvGrpSpPr>
          <p:nvPr/>
        </p:nvGrpSpPr>
        <p:grpSpPr bwMode="auto">
          <a:xfrm>
            <a:off x="2362200" y="3581400"/>
            <a:ext cx="990600" cy="1371600"/>
            <a:chOff x="1056" y="1920"/>
            <a:chExt cx="624" cy="864"/>
          </a:xfrm>
        </p:grpSpPr>
        <p:sp>
          <p:nvSpPr>
            <p:cNvPr id="1753111" name="Rectangle 1047"/>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112" name="Line 1048"/>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113" name="Line 1049"/>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114" name="Line 1050"/>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115" name="Line 1051"/>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116" name="Line 1052"/>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117" name="Line 1053"/>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118" name="Line 1054"/>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303" name="Group 1055"/>
          <p:cNvGrpSpPr>
            <a:grpSpLocks/>
          </p:cNvGrpSpPr>
          <p:nvPr/>
        </p:nvGrpSpPr>
        <p:grpSpPr bwMode="auto">
          <a:xfrm>
            <a:off x="2514600" y="3429000"/>
            <a:ext cx="990600" cy="1371600"/>
            <a:chOff x="1056" y="1920"/>
            <a:chExt cx="624" cy="864"/>
          </a:xfrm>
        </p:grpSpPr>
        <p:sp>
          <p:nvSpPr>
            <p:cNvPr id="1753120" name="Rectangle 1056"/>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121" name="Line 1057"/>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122" name="Line 1058"/>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123" name="Line 1059"/>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124" name="Line 1060"/>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125" name="Line 1061"/>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126" name="Line 1062"/>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127" name="Line 1063"/>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312" name="Group 1064"/>
          <p:cNvGrpSpPr>
            <a:grpSpLocks/>
          </p:cNvGrpSpPr>
          <p:nvPr/>
        </p:nvGrpSpPr>
        <p:grpSpPr bwMode="auto">
          <a:xfrm>
            <a:off x="2590800" y="3352800"/>
            <a:ext cx="990600" cy="1371600"/>
            <a:chOff x="1056" y="1920"/>
            <a:chExt cx="624" cy="864"/>
          </a:xfrm>
        </p:grpSpPr>
        <p:sp>
          <p:nvSpPr>
            <p:cNvPr id="1753129" name="Rectangle 1065"/>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130" name="Line 1066"/>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131" name="Line 1067"/>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132" name="Line 1068"/>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133" name="Line 1069"/>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134" name="Line 1070"/>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135" name="Line 1071"/>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136" name="Line 1072"/>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321" name="Group 1073"/>
          <p:cNvGrpSpPr>
            <a:grpSpLocks/>
          </p:cNvGrpSpPr>
          <p:nvPr/>
        </p:nvGrpSpPr>
        <p:grpSpPr bwMode="auto">
          <a:xfrm>
            <a:off x="2667000" y="3276600"/>
            <a:ext cx="990600" cy="1371600"/>
            <a:chOff x="1056" y="1920"/>
            <a:chExt cx="624" cy="864"/>
          </a:xfrm>
        </p:grpSpPr>
        <p:sp>
          <p:nvSpPr>
            <p:cNvPr id="1753138" name="Rectangle 1074"/>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139" name="Line 1075"/>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140" name="Line 1076"/>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141" name="Line 1077"/>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142" name="Line 1078"/>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143" name="Line 1079"/>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144" name="Line 1080"/>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145" name="Line 1081"/>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330" name="Group 1082"/>
          <p:cNvGrpSpPr>
            <a:grpSpLocks/>
          </p:cNvGrpSpPr>
          <p:nvPr/>
        </p:nvGrpSpPr>
        <p:grpSpPr bwMode="auto">
          <a:xfrm>
            <a:off x="2743200" y="3200400"/>
            <a:ext cx="990600" cy="1371600"/>
            <a:chOff x="1056" y="1920"/>
            <a:chExt cx="624" cy="864"/>
          </a:xfrm>
        </p:grpSpPr>
        <p:sp>
          <p:nvSpPr>
            <p:cNvPr id="1753147" name="Rectangle 1083"/>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148" name="Line 1084"/>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149" name="Line 1085"/>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150" name="Line 1086"/>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151" name="Line 1087"/>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152" name="Line 1088"/>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153" name="Line 1089"/>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154" name="Line 1090"/>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339" name="Group 1091"/>
          <p:cNvGrpSpPr>
            <a:grpSpLocks/>
          </p:cNvGrpSpPr>
          <p:nvPr/>
        </p:nvGrpSpPr>
        <p:grpSpPr bwMode="auto">
          <a:xfrm>
            <a:off x="2819400" y="3124200"/>
            <a:ext cx="990600" cy="1371600"/>
            <a:chOff x="1056" y="1920"/>
            <a:chExt cx="624" cy="864"/>
          </a:xfrm>
        </p:grpSpPr>
        <p:sp>
          <p:nvSpPr>
            <p:cNvPr id="1753156" name="Rectangle 109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157" name="Line 109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158" name="Line 109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159" name="Line 109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160" name="Line 109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161" name="Line 109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162" name="Line 109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163" name="Line 109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348" name="Group 1100"/>
          <p:cNvGrpSpPr>
            <a:grpSpLocks/>
          </p:cNvGrpSpPr>
          <p:nvPr/>
        </p:nvGrpSpPr>
        <p:grpSpPr bwMode="auto">
          <a:xfrm>
            <a:off x="2895600" y="2743200"/>
            <a:ext cx="1295400" cy="1676400"/>
            <a:chOff x="2928" y="2352"/>
            <a:chExt cx="816" cy="1056"/>
          </a:xfrm>
        </p:grpSpPr>
        <p:grpSp>
          <p:nvGrpSpPr>
            <p:cNvPr id="1752357" name="Group 1101"/>
            <p:cNvGrpSpPr>
              <a:grpSpLocks/>
            </p:cNvGrpSpPr>
            <p:nvPr/>
          </p:nvGrpSpPr>
          <p:grpSpPr bwMode="auto">
            <a:xfrm>
              <a:off x="2928" y="2544"/>
              <a:ext cx="624" cy="864"/>
              <a:chOff x="1056" y="1920"/>
              <a:chExt cx="624" cy="864"/>
            </a:xfrm>
          </p:grpSpPr>
          <p:sp>
            <p:nvSpPr>
              <p:cNvPr id="1753166" name="Rectangle 1102"/>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167" name="Line 1103"/>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168" name="Line 1104"/>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169" name="Line 1105"/>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170" name="Line 1106"/>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171" name="Line 1107"/>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172" name="Line 1108"/>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173" name="Line 1109"/>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366" name="Group 1110"/>
            <p:cNvGrpSpPr>
              <a:grpSpLocks/>
            </p:cNvGrpSpPr>
            <p:nvPr/>
          </p:nvGrpSpPr>
          <p:grpSpPr bwMode="auto">
            <a:xfrm>
              <a:off x="2976" y="2496"/>
              <a:ext cx="624" cy="864"/>
              <a:chOff x="1056" y="1920"/>
              <a:chExt cx="624" cy="864"/>
            </a:xfrm>
          </p:grpSpPr>
          <p:sp>
            <p:nvSpPr>
              <p:cNvPr id="1753175" name="Rectangle 1111"/>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176" name="Line 1112"/>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177" name="Line 1113"/>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178" name="Line 1114"/>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179" name="Line 1115"/>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180" name="Line 1116"/>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181" name="Line 1117"/>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182" name="Line 1118"/>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375" name="Group 1119"/>
            <p:cNvGrpSpPr>
              <a:grpSpLocks/>
            </p:cNvGrpSpPr>
            <p:nvPr/>
          </p:nvGrpSpPr>
          <p:grpSpPr bwMode="auto">
            <a:xfrm>
              <a:off x="3024" y="2448"/>
              <a:ext cx="624" cy="864"/>
              <a:chOff x="1056" y="1920"/>
              <a:chExt cx="624" cy="864"/>
            </a:xfrm>
          </p:grpSpPr>
          <p:sp>
            <p:nvSpPr>
              <p:cNvPr id="1753184" name="Rectangle 1120"/>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185" name="Line 112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186" name="Line 112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187" name="Line 112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188" name="Line 112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189" name="Line 112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190" name="Line 112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191" name="Line 112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384" name="Group 1128"/>
            <p:cNvGrpSpPr>
              <a:grpSpLocks/>
            </p:cNvGrpSpPr>
            <p:nvPr/>
          </p:nvGrpSpPr>
          <p:grpSpPr bwMode="auto">
            <a:xfrm>
              <a:off x="3072" y="2400"/>
              <a:ext cx="624" cy="864"/>
              <a:chOff x="1056" y="1920"/>
              <a:chExt cx="624" cy="864"/>
            </a:xfrm>
          </p:grpSpPr>
          <p:sp>
            <p:nvSpPr>
              <p:cNvPr id="1753193" name="Rectangle 1129"/>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194" name="Line 1130"/>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195" name="Line 1131"/>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196" name="Line 1132"/>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197" name="Line 1133"/>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198" name="Line 1134"/>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199" name="Line 1135"/>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200" name="Line 1136"/>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393" name="Group 1137"/>
            <p:cNvGrpSpPr>
              <a:grpSpLocks/>
            </p:cNvGrpSpPr>
            <p:nvPr/>
          </p:nvGrpSpPr>
          <p:grpSpPr bwMode="auto">
            <a:xfrm>
              <a:off x="3120" y="2352"/>
              <a:ext cx="624" cy="864"/>
              <a:chOff x="1056" y="1920"/>
              <a:chExt cx="624" cy="864"/>
            </a:xfrm>
          </p:grpSpPr>
          <p:sp>
            <p:nvSpPr>
              <p:cNvPr id="1753202" name="Rectangle 1138"/>
              <p:cNvSpPr>
                <a:spLocks noChangeArrowheads="1"/>
              </p:cNvSpPr>
              <p:nvPr/>
            </p:nvSpPr>
            <p:spPr bwMode="auto">
              <a:xfrm>
                <a:off x="1056" y="1920"/>
                <a:ext cx="624" cy="864"/>
              </a:xfrm>
              <a:prstGeom prst="rect">
                <a:avLst/>
              </a:prstGeom>
              <a:solidFill>
                <a:schemeClr val="hlink"/>
              </a:solidFill>
              <a:ln w="9525">
                <a:solidFill>
                  <a:schemeClr val="bg2"/>
                </a:solidFill>
                <a:miter lim="800000"/>
                <a:headEnd/>
                <a:tailEnd/>
              </a:ln>
              <a:effectLst/>
            </p:spPr>
            <p:txBody>
              <a:bodyPr wrap="none" anchor="ctr"/>
              <a:lstStyle/>
              <a:p>
                <a:endParaRPr lang="en-US"/>
              </a:p>
            </p:txBody>
          </p:sp>
          <p:sp>
            <p:nvSpPr>
              <p:cNvPr id="1753203" name="Line 1139"/>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204" name="Line 1140"/>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205" name="Line 1141"/>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206" name="Line 1142"/>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207" name="Line 1143"/>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208" name="Line 1144"/>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209" name="Line 1145"/>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pic>
        <p:nvPicPr>
          <p:cNvPr id="1753210" name="Picture 1146" descr="MCj03632420000[1]"/>
          <p:cNvPicPr>
            <a:picLocks noChangeAspect="1" noChangeArrowheads="1"/>
          </p:cNvPicPr>
          <p:nvPr/>
        </p:nvPicPr>
        <p:blipFill>
          <a:blip r:embed="rId2" cstate="print"/>
          <a:srcRect/>
          <a:stretch>
            <a:fillRect/>
          </a:stretch>
        </p:blipFill>
        <p:spPr bwMode="auto">
          <a:xfrm flipH="1">
            <a:off x="0" y="2590800"/>
            <a:ext cx="1509713" cy="1822450"/>
          </a:xfrm>
          <a:prstGeom prst="rect">
            <a:avLst/>
          </a:prstGeom>
          <a:noFill/>
        </p:spPr>
      </p:pic>
      <p:cxnSp>
        <p:nvCxnSpPr>
          <p:cNvPr id="1753211" name="AutoShape 1147"/>
          <p:cNvCxnSpPr>
            <a:cxnSpLocks noChangeShapeType="1"/>
            <a:endCxn id="1753214" idx="1"/>
          </p:cNvCxnSpPr>
          <p:nvPr/>
        </p:nvCxnSpPr>
        <p:spPr bwMode="auto">
          <a:xfrm rot="10800000" flipV="1">
            <a:off x="2438400" y="2070100"/>
            <a:ext cx="2400300" cy="2120900"/>
          </a:xfrm>
          <a:prstGeom prst="curvedConnector3">
            <a:avLst>
              <a:gd name="adj1" fmla="val 109524"/>
            </a:avLst>
          </a:prstGeom>
          <a:noFill/>
          <a:ln w="19050">
            <a:solidFill>
              <a:srgbClr val="FFFF00"/>
            </a:solidFill>
            <a:round/>
            <a:headEnd/>
            <a:tailEnd type="triangle" w="med" len="med"/>
          </a:ln>
          <a:effectLst/>
        </p:spPr>
      </p:cxnSp>
      <p:cxnSp>
        <p:nvCxnSpPr>
          <p:cNvPr id="1753212" name="AutoShape 1148"/>
          <p:cNvCxnSpPr>
            <a:cxnSpLocks noChangeShapeType="1"/>
            <a:endCxn id="1752697" idx="2"/>
          </p:cNvCxnSpPr>
          <p:nvPr/>
        </p:nvCxnSpPr>
        <p:spPr bwMode="auto">
          <a:xfrm rot="16200000" flipH="1">
            <a:off x="3930650" y="2978150"/>
            <a:ext cx="2501900" cy="685800"/>
          </a:xfrm>
          <a:prstGeom prst="curvedConnector3">
            <a:avLst>
              <a:gd name="adj1" fmla="val 109137"/>
            </a:avLst>
          </a:prstGeom>
          <a:noFill/>
          <a:ln w="19050">
            <a:solidFill>
              <a:srgbClr val="FFFF00"/>
            </a:solidFill>
            <a:round/>
            <a:headEnd/>
            <a:tailEnd type="triangle" w="med" len="med"/>
          </a:ln>
          <a:effectLst/>
        </p:spPr>
      </p:cxnSp>
      <p:grpSp>
        <p:nvGrpSpPr>
          <p:cNvPr id="1752394" name="Group 1149"/>
          <p:cNvGrpSpPr>
            <a:grpSpLocks/>
          </p:cNvGrpSpPr>
          <p:nvPr/>
        </p:nvGrpSpPr>
        <p:grpSpPr bwMode="auto">
          <a:xfrm>
            <a:off x="2438400" y="3505200"/>
            <a:ext cx="990600" cy="1371600"/>
            <a:chOff x="1056" y="1920"/>
            <a:chExt cx="624" cy="864"/>
          </a:xfrm>
        </p:grpSpPr>
        <p:sp>
          <p:nvSpPr>
            <p:cNvPr id="1753214" name="Rectangle 1150"/>
            <p:cNvSpPr>
              <a:spLocks noChangeArrowheads="1"/>
            </p:cNvSpPr>
            <p:nvPr/>
          </p:nvSpPr>
          <p:spPr bwMode="auto">
            <a:xfrm>
              <a:off x="1056" y="1920"/>
              <a:ext cx="624" cy="864"/>
            </a:xfrm>
            <a:prstGeom prst="rect">
              <a:avLst/>
            </a:prstGeom>
            <a:solidFill>
              <a:srgbClr val="FFFF00"/>
            </a:solidFill>
            <a:ln w="9525">
              <a:solidFill>
                <a:schemeClr val="bg2"/>
              </a:solidFill>
              <a:miter lim="800000"/>
              <a:headEnd/>
              <a:tailEnd/>
            </a:ln>
            <a:effectLst/>
          </p:spPr>
          <p:txBody>
            <a:bodyPr wrap="none" anchor="ctr"/>
            <a:lstStyle/>
            <a:p>
              <a:endParaRPr lang="en-US"/>
            </a:p>
          </p:txBody>
        </p:sp>
        <p:sp>
          <p:nvSpPr>
            <p:cNvPr id="1753215" name="Line 1151"/>
            <p:cNvSpPr>
              <a:spLocks noChangeShapeType="1"/>
            </p:cNvSpPr>
            <p:nvPr/>
          </p:nvSpPr>
          <p:spPr bwMode="auto">
            <a:xfrm>
              <a:off x="1152" y="2064"/>
              <a:ext cx="432" cy="0"/>
            </a:xfrm>
            <a:prstGeom prst="line">
              <a:avLst/>
            </a:prstGeom>
            <a:noFill/>
            <a:ln w="9525">
              <a:solidFill>
                <a:srgbClr val="004C72"/>
              </a:solidFill>
              <a:round/>
              <a:headEnd/>
              <a:tailEnd/>
            </a:ln>
            <a:effectLst/>
          </p:spPr>
          <p:txBody>
            <a:bodyPr wrap="none"/>
            <a:lstStyle/>
            <a:p>
              <a:endParaRPr lang="en-US"/>
            </a:p>
          </p:txBody>
        </p:sp>
        <p:sp>
          <p:nvSpPr>
            <p:cNvPr id="1753216" name="Line 1152"/>
            <p:cNvSpPr>
              <a:spLocks noChangeShapeType="1"/>
            </p:cNvSpPr>
            <p:nvPr/>
          </p:nvSpPr>
          <p:spPr bwMode="auto">
            <a:xfrm>
              <a:off x="1152" y="2160"/>
              <a:ext cx="432" cy="0"/>
            </a:xfrm>
            <a:prstGeom prst="line">
              <a:avLst/>
            </a:prstGeom>
            <a:noFill/>
            <a:ln w="9525">
              <a:solidFill>
                <a:srgbClr val="004C72"/>
              </a:solidFill>
              <a:round/>
              <a:headEnd/>
              <a:tailEnd/>
            </a:ln>
            <a:effectLst/>
          </p:spPr>
          <p:txBody>
            <a:bodyPr wrap="none"/>
            <a:lstStyle/>
            <a:p>
              <a:endParaRPr lang="en-US"/>
            </a:p>
          </p:txBody>
        </p:sp>
        <p:sp>
          <p:nvSpPr>
            <p:cNvPr id="1753217" name="Line 1153"/>
            <p:cNvSpPr>
              <a:spLocks noChangeShapeType="1"/>
            </p:cNvSpPr>
            <p:nvPr/>
          </p:nvSpPr>
          <p:spPr bwMode="auto">
            <a:xfrm>
              <a:off x="1152" y="2256"/>
              <a:ext cx="432" cy="0"/>
            </a:xfrm>
            <a:prstGeom prst="line">
              <a:avLst/>
            </a:prstGeom>
            <a:noFill/>
            <a:ln w="9525">
              <a:solidFill>
                <a:srgbClr val="004C72"/>
              </a:solidFill>
              <a:round/>
              <a:headEnd/>
              <a:tailEnd/>
            </a:ln>
            <a:effectLst/>
          </p:spPr>
          <p:txBody>
            <a:bodyPr wrap="none"/>
            <a:lstStyle/>
            <a:p>
              <a:endParaRPr lang="en-US"/>
            </a:p>
          </p:txBody>
        </p:sp>
        <p:sp>
          <p:nvSpPr>
            <p:cNvPr id="1753218" name="Line 1154"/>
            <p:cNvSpPr>
              <a:spLocks noChangeShapeType="1"/>
            </p:cNvSpPr>
            <p:nvPr/>
          </p:nvSpPr>
          <p:spPr bwMode="auto">
            <a:xfrm>
              <a:off x="1152" y="2352"/>
              <a:ext cx="432" cy="0"/>
            </a:xfrm>
            <a:prstGeom prst="line">
              <a:avLst/>
            </a:prstGeom>
            <a:noFill/>
            <a:ln w="9525">
              <a:solidFill>
                <a:srgbClr val="004C72"/>
              </a:solidFill>
              <a:round/>
              <a:headEnd/>
              <a:tailEnd/>
            </a:ln>
            <a:effectLst/>
          </p:spPr>
          <p:txBody>
            <a:bodyPr wrap="none"/>
            <a:lstStyle/>
            <a:p>
              <a:endParaRPr lang="en-US"/>
            </a:p>
          </p:txBody>
        </p:sp>
        <p:sp>
          <p:nvSpPr>
            <p:cNvPr id="1753219" name="Line 1155"/>
            <p:cNvSpPr>
              <a:spLocks noChangeShapeType="1"/>
            </p:cNvSpPr>
            <p:nvPr/>
          </p:nvSpPr>
          <p:spPr bwMode="auto">
            <a:xfrm>
              <a:off x="1152" y="2448"/>
              <a:ext cx="432" cy="0"/>
            </a:xfrm>
            <a:prstGeom prst="line">
              <a:avLst/>
            </a:prstGeom>
            <a:noFill/>
            <a:ln w="9525">
              <a:solidFill>
                <a:srgbClr val="004C72"/>
              </a:solidFill>
              <a:round/>
              <a:headEnd/>
              <a:tailEnd/>
            </a:ln>
            <a:effectLst/>
          </p:spPr>
          <p:txBody>
            <a:bodyPr wrap="none"/>
            <a:lstStyle/>
            <a:p>
              <a:endParaRPr lang="en-US"/>
            </a:p>
          </p:txBody>
        </p:sp>
        <p:sp>
          <p:nvSpPr>
            <p:cNvPr id="1753220" name="Line 1156"/>
            <p:cNvSpPr>
              <a:spLocks noChangeShapeType="1"/>
            </p:cNvSpPr>
            <p:nvPr/>
          </p:nvSpPr>
          <p:spPr bwMode="auto">
            <a:xfrm>
              <a:off x="1152" y="2544"/>
              <a:ext cx="432" cy="0"/>
            </a:xfrm>
            <a:prstGeom prst="line">
              <a:avLst/>
            </a:prstGeom>
            <a:noFill/>
            <a:ln w="9525">
              <a:solidFill>
                <a:srgbClr val="004C72"/>
              </a:solidFill>
              <a:round/>
              <a:headEnd/>
              <a:tailEnd/>
            </a:ln>
            <a:effectLst/>
          </p:spPr>
          <p:txBody>
            <a:bodyPr wrap="none"/>
            <a:lstStyle/>
            <a:p>
              <a:endParaRPr lang="en-US"/>
            </a:p>
          </p:txBody>
        </p:sp>
        <p:sp>
          <p:nvSpPr>
            <p:cNvPr id="1753221" name="Line 1157"/>
            <p:cNvSpPr>
              <a:spLocks noChangeShapeType="1"/>
            </p:cNvSpPr>
            <p:nvPr/>
          </p:nvSpPr>
          <p:spPr bwMode="auto">
            <a:xfrm>
              <a:off x="1152" y="2640"/>
              <a:ext cx="432" cy="0"/>
            </a:xfrm>
            <a:prstGeom prst="line">
              <a:avLst/>
            </a:prstGeom>
            <a:noFill/>
            <a:ln w="9525">
              <a:solidFill>
                <a:srgbClr val="004C72"/>
              </a:solidFill>
              <a:round/>
              <a:headEnd/>
              <a:tailEnd/>
            </a:ln>
            <a:effectLst/>
          </p:spPr>
          <p:txBody>
            <a:bodyPr wrap="none"/>
            <a:lstStyle/>
            <a:p>
              <a:endParaRPr lang="en-US"/>
            </a:p>
          </p:txBody>
        </p:sp>
      </p:grpSp>
      <p:grpSp>
        <p:nvGrpSpPr>
          <p:cNvPr id="1752403" name="Group 1158"/>
          <p:cNvGrpSpPr>
            <a:grpSpLocks/>
          </p:cNvGrpSpPr>
          <p:nvPr/>
        </p:nvGrpSpPr>
        <p:grpSpPr bwMode="auto">
          <a:xfrm>
            <a:off x="1219200" y="2643753"/>
            <a:ext cx="7709283" cy="4169623"/>
            <a:chOff x="768" y="1680"/>
            <a:chExt cx="4854" cy="2640"/>
          </a:xfrm>
        </p:grpSpPr>
        <p:pic>
          <p:nvPicPr>
            <p:cNvPr id="1753223" name="Picture 1159"/>
            <p:cNvPicPr>
              <a:picLocks noChangeAspect="1" noChangeArrowheads="1"/>
            </p:cNvPicPr>
            <p:nvPr/>
          </p:nvPicPr>
          <p:blipFill>
            <a:blip r:embed="rId3" cstate="print"/>
            <a:srcRect b="19667"/>
            <a:stretch>
              <a:fillRect/>
            </a:stretch>
          </p:blipFill>
          <p:spPr bwMode="auto">
            <a:xfrm>
              <a:off x="768" y="1680"/>
              <a:ext cx="4854" cy="2640"/>
            </a:xfrm>
            <a:prstGeom prst="rect">
              <a:avLst/>
            </a:prstGeom>
            <a:noFill/>
            <a:ln w="9525">
              <a:solidFill>
                <a:schemeClr val="bg2"/>
              </a:solidFill>
              <a:miter lim="800000"/>
              <a:headEnd/>
              <a:tailEnd/>
            </a:ln>
            <a:effectLst/>
          </p:spPr>
        </p:pic>
        <p:sp>
          <p:nvSpPr>
            <p:cNvPr id="1753224" name="Rectangle 1160"/>
            <p:cNvSpPr>
              <a:spLocks noChangeArrowheads="1"/>
            </p:cNvSpPr>
            <p:nvPr/>
          </p:nvSpPr>
          <p:spPr bwMode="auto">
            <a:xfrm>
              <a:off x="816" y="3120"/>
              <a:ext cx="4320" cy="192"/>
            </a:xfrm>
            <a:prstGeom prst="rect">
              <a:avLst/>
            </a:prstGeom>
            <a:solidFill>
              <a:srgbClr val="FFFF00">
                <a:alpha val="25000"/>
              </a:srgbClr>
            </a:solidFill>
            <a:ln w="9525">
              <a:solidFill>
                <a:srgbClr val="000000"/>
              </a:solidFill>
              <a:miter lim="800000"/>
              <a:headEnd/>
              <a:tailEnd/>
            </a:ln>
            <a:effectLst/>
          </p:spPr>
          <p:txBody>
            <a:bodyPr wrap="none" anchor="ctr"/>
            <a:lstStyle/>
            <a:p>
              <a:endParaRPr lang="en-US"/>
            </a:p>
          </p:txBody>
        </p:sp>
      </p:grpSp>
      <p:grpSp>
        <p:nvGrpSpPr>
          <p:cNvPr id="1752412" name="Group 1161"/>
          <p:cNvGrpSpPr>
            <a:grpSpLocks/>
          </p:cNvGrpSpPr>
          <p:nvPr/>
        </p:nvGrpSpPr>
        <p:grpSpPr bwMode="auto">
          <a:xfrm>
            <a:off x="990600" y="1371600"/>
            <a:ext cx="1981200" cy="1447800"/>
            <a:chOff x="528" y="768"/>
            <a:chExt cx="1248" cy="912"/>
          </a:xfrm>
          <a:solidFill>
            <a:schemeClr val="bg1"/>
          </a:solidFill>
        </p:grpSpPr>
        <p:sp>
          <p:nvSpPr>
            <p:cNvPr id="1753226" name="AutoShape 1162"/>
            <p:cNvSpPr>
              <a:spLocks noChangeArrowheads="1"/>
            </p:cNvSpPr>
            <p:nvPr/>
          </p:nvSpPr>
          <p:spPr bwMode="auto">
            <a:xfrm>
              <a:off x="528" y="768"/>
              <a:ext cx="1248" cy="912"/>
            </a:xfrm>
            <a:prstGeom prst="cloudCallout">
              <a:avLst>
                <a:gd name="adj1" fmla="val -55769"/>
                <a:gd name="adj2" fmla="val 49560"/>
              </a:avLst>
            </a:prstGeom>
            <a:grpFill/>
            <a:ln w="9525">
              <a:solidFill>
                <a:schemeClr val="tx1"/>
              </a:solidFill>
              <a:round/>
              <a:headEnd/>
              <a:tailEnd/>
            </a:ln>
            <a:effectLst/>
          </p:spPr>
          <p:txBody>
            <a:bodyPr/>
            <a:lstStyle/>
            <a:p>
              <a:endParaRPr lang="en-US"/>
            </a:p>
          </p:txBody>
        </p:sp>
        <p:grpSp>
          <p:nvGrpSpPr>
            <p:cNvPr id="1752421" name="Group 1163"/>
            <p:cNvGrpSpPr>
              <a:grpSpLocks/>
            </p:cNvGrpSpPr>
            <p:nvPr/>
          </p:nvGrpSpPr>
          <p:grpSpPr bwMode="auto">
            <a:xfrm>
              <a:off x="705" y="930"/>
              <a:ext cx="1023" cy="666"/>
              <a:chOff x="321" y="930"/>
              <a:chExt cx="1023" cy="666"/>
            </a:xfrm>
            <a:grpFill/>
          </p:grpSpPr>
          <p:sp>
            <p:nvSpPr>
              <p:cNvPr id="1753228" name="Text Box 1164"/>
              <p:cNvSpPr txBox="1">
                <a:spLocks noChangeArrowheads="1"/>
              </p:cNvSpPr>
              <p:nvPr/>
            </p:nvSpPr>
            <p:spPr bwMode="auto">
              <a:xfrm>
                <a:off x="339" y="1260"/>
                <a:ext cx="415" cy="67"/>
              </a:xfrm>
              <a:prstGeom prst="rect">
                <a:avLst/>
              </a:prstGeom>
              <a:grpFill/>
              <a:ln w="28575">
                <a:noFill/>
                <a:miter lim="800000"/>
                <a:headEnd/>
                <a:tailEnd/>
              </a:ln>
              <a:effectLst/>
            </p:spPr>
            <p:txBody>
              <a:bodyPr wrap="none" lIns="0" tIns="0" rIns="0" bIns="0">
                <a:spAutoFit/>
              </a:bodyPr>
              <a:lstStyle/>
              <a:p>
                <a:pPr algn="l"/>
                <a:r>
                  <a:rPr lang="en-US" sz="700" b="0">
                    <a:solidFill>
                      <a:srgbClr val="000000"/>
                    </a:solidFill>
                  </a:rPr>
                  <a:t>ESTRADIOL-17</a:t>
                </a:r>
                <a:r>
                  <a:rPr lang="en-US" sz="700" b="0" i="1">
                    <a:solidFill>
                      <a:srgbClr val="000000"/>
                    </a:solidFill>
                    <a:latin typeface="Symbol" pitchFamily="18" charset="2"/>
                  </a:rPr>
                  <a:t>b</a:t>
                </a:r>
              </a:p>
            </p:txBody>
          </p:sp>
          <p:sp>
            <p:nvSpPr>
              <p:cNvPr id="1753229" name="AutoShape 1165"/>
              <p:cNvSpPr>
                <a:spLocks noChangeArrowheads="1"/>
              </p:cNvSpPr>
              <p:nvPr/>
            </p:nvSpPr>
            <p:spPr bwMode="auto">
              <a:xfrm rot="-5400000">
                <a:off x="511" y="1488"/>
                <a:ext cx="90" cy="78"/>
              </a:xfrm>
              <a:prstGeom prst="hexagon">
                <a:avLst>
                  <a:gd name="adj" fmla="val 28846"/>
                  <a:gd name="vf" fmla="val 115470"/>
                </a:avLst>
              </a:prstGeom>
              <a:grpFill/>
              <a:ln w="12700">
                <a:solidFill>
                  <a:srgbClr val="000000"/>
                </a:solidFill>
                <a:miter lim="800000"/>
                <a:headEnd/>
                <a:tailEnd/>
              </a:ln>
              <a:effectLst/>
            </p:spPr>
            <p:txBody>
              <a:bodyPr wrap="none" lIns="0" tIns="0" rIns="0" bIns="0" anchor="ctr">
                <a:spAutoFit/>
              </a:bodyPr>
              <a:lstStyle/>
              <a:p>
                <a:endParaRPr lang="en-US"/>
              </a:p>
            </p:txBody>
          </p:sp>
          <p:sp>
            <p:nvSpPr>
              <p:cNvPr id="1753230" name="AutoShape 1166"/>
              <p:cNvSpPr>
                <a:spLocks noChangeArrowheads="1"/>
              </p:cNvSpPr>
              <p:nvPr/>
            </p:nvSpPr>
            <p:spPr bwMode="auto">
              <a:xfrm rot="-5400000">
                <a:off x="595" y="1488"/>
                <a:ext cx="90" cy="78"/>
              </a:xfrm>
              <a:prstGeom prst="hexagon">
                <a:avLst>
                  <a:gd name="adj" fmla="val 28846"/>
                  <a:gd name="vf" fmla="val 115470"/>
                </a:avLst>
              </a:prstGeom>
              <a:grpFill/>
              <a:ln w="12700">
                <a:solidFill>
                  <a:srgbClr val="000000"/>
                </a:solidFill>
                <a:miter lim="800000"/>
                <a:headEnd/>
                <a:tailEnd/>
              </a:ln>
              <a:effectLst/>
            </p:spPr>
            <p:txBody>
              <a:bodyPr wrap="none" lIns="0" tIns="0" rIns="0" bIns="0" anchor="ctr">
                <a:spAutoFit/>
              </a:bodyPr>
              <a:lstStyle/>
              <a:p>
                <a:endParaRPr lang="en-US"/>
              </a:p>
            </p:txBody>
          </p:sp>
          <p:sp>
            <p:nvSpPr>
              <p:cNvPr id="1753231" name="AutoShape 1167"/>
              <p:cNvSpPr>
                <a:spLocks noChangeArrowheads="1"/>
              </p:cNvSpPr>
              <p:nvPr/>
            </p:nvSpPr>
            <p:spPr bwMode="auto">
              <a:xfrm rot="-5400000">
                <a:off x="643" y="1422"/>
                <a:ext cx="90" cy="78"/>
              </a:xfrm>
              <a:prstGeom prst="hexagon">
                <a:avLst>
                  <a:gd name="adj" fmla="val 28846"/>
                  <a:gd name="vf" fmla="val 115470"/>
                </a:avLst>
              </a:prstGeom>
              <a:grpFill/>
              <a:ln w="12700">
                <a:solidFill>
                  <a:srgbClr val="000000"/>
                </a:solidFill>
                <a:miter lim="800000"/>
                <a:headEnd/>
                <a:tailEnd/>
              </a:ln>
              <a:effectLst/>
            </p:spPr>
            <p:txBody>
              <a:bodyPr wrap="none" lIns="0" tIns="0" rIns="0" bIns="0" anchor="ctr">
                <a:spAutoFit/>
              </a:bodyPr>
              <a:lstStyle/>
              <a:p>
                <a:endParaRPr lang="en-US"/>
              </a:p>
            </p:txBody>
          </p:sp>
          <p:sp>
            <p:nvSpPr>
              <p:cNvPr id="1753232" name="Line 1168"/>
              <p:cNvSpPr>
                <a:spLocks noChangeShapeType="1"/>
              </p:cNvSpPr>
              <p:nvPr/>
            </p:nvSpPr>
            <p:spPr bwMode="auto">
              <a:xfrm flipH="1">
                <a:off x="463" y="1548"/>
                <a:ext cx="48" cy="18"/>
              </a:xfrm>
              <a:prstGeom prst="line">
                <a:avLst/>
              </a:prstGeom>
              <a:grpFill/>
              <a:ln w="12700">
                <a:solidFill>
                  <a:srgbClr val="000000"/>
                </a:solidFill>
                <a:round/>
                <a:headEnd/>
                <a:tailEnd/>
              </a:ln>
              <a:effectLst/>
            </p:spPr>
            <p:txBody>
              <a:bodyPr wrap="none" lIns="0" tIns="0" rIns="0" bIns="0">
                <a:spAutoFit/>
              </a:bodyPr>
              <a:lstStyle/>
              <a:p>
                <a:endParaRPr lang="en-US"/>
              </a:p>
            </p:txBody>
          </p:sp>
          <p:sp>
            <p:nvSpPr>
              <p:cNvPr id="1753233" name="Text Box 1169"/>
              <p:cNvSpPr txBox="1">
                <a:spLocks noChangeArrowheads="1"/>
              </p:cNvSpPr>
              <p:nvPr/>
            </p:nvSpPr>
            <p:spPr bwMode="auto">
              <a:xfrm>
                <a:off x="381" y="1538"/>
                <a:ext cx="70" cy="58"/>
              </a:xfrm>
              <a:prstGeom prst="rect">
                <a:avLst/>
              </a:prstGeom>
              <a:grpFill/>
              <a:ln w="28575">
                <a:noFill/>
                <a:miter lim="800000"/>
                <a:headEnd/>
                <a:tailEnd/>
              </a:ln>
              <a:effectLst/>
            </p:spPr>
            <p:txBody>
              <a:bodyPr wrap="none" lIns="0" tIns="0" rIns="0" bIns="0">
                <a:spAutoFit/>
              </a:bodyPr>
              <a:lstStyle/>
              <a:p>
                <a:pPr algn="l"/>
                <a:r>
                  <a:rPr lang="en-US" sz="600" b="0">
                    <a:solidFill>
                      <a:srgbClr val="000000"/>
                    </a:solidFill>
                  </a:rPr>
                  <a:t>HO</a:t>
                </a:r>
              </a:p>
            </p:txBody>
          </p:sp>
          <p:sp>
            <p:nvSpPr>
              <p:cNvPr id="1753234" name="Line 1170"/>
              <p:cNvSpPr>
                <a:spLocks noChangeShapeType="1"/>
              </p:cNvSpPr>
              <p:nvPr/>
            </p:nvSpPr>
            <p:spPr bwMode="auto">
              <a:xfrm>
                <a:off x="727" y="1482"/>
                <a:ext cx="66" cy="0"/>
              </a:xfrm>
              <a:prstGeom prst="line">
                <a:avLst/>
              </a:prstGeom>
              <a:grpFill/>
              <a:ln w="12700">
                <a:solidFill>
                  <a:srgbClr val="000000"/>
                </a:solidFill>
                <a:round/>
                <a:headEnd/>
                <a:tailEnd/>
              </a:ln>
              <a:effectLst/>
            </p:spPr>
            <p:txBody>
              <a:bodyPr lIns="0" tIns="0" rIns="0" bIns="0">
                <a:spAutoFit/>
              </a:bodyPr>
              <a:lstStyle/>
              <a:p>
                <a:endParaRPr lang="en-US"/>
              </a:p>
            </p:txBody>
          </p:sp>
          <p:sp>
            <p:nvSpPr>
              <p:cNvPr id="1753235" name="Line 1171"/>
              <p:cNvSpPr>
                <a:spLocks noChangeShapeType="1"/>
              </p:cNvSpPr>
              <p:nvPr/>
            </p:nvSpPr>
            <p:spPr bwMode="auto">
              <a:xfrm flipV="1">
                <a:off x="793" y="1428"/>
                <a:ext cx="0" cy="54"/>
              </a:xfrm>
              <a:prstGeom prst="line">
                <a:avLst/>
              </a:prstGeom>
              <a:grpFill/>
              <a:ln w="12700">
                <a:solidFill>
                  <a:srgbClr val="000000"/>
                </a:solidFill>
                <a:round/>
                <a:headEnd/>
                <a:tailEnd/>
              </a:ln>
              <a:effectLst/>
            </p:spPr>
            <p:txBody>
              <a:bodyPr lIns="0" tIns="0" rIns="0" bIns="0">
                <a:spAutoFit/>
              </a:bodyPr>
              <a:lstStyle/>
              <a:p>
                <a:endParaRPr lang="en-US"/>
              </a:p>
            </p:txBody>
          </p:sp>
          <p:sp>
            <p:nvSpPr>
              <p:cNvPr id="1753236" name="Line 1172"/>
              <p:cNvSpPr>
                <a:spLocks noChangeShapeType="1"/>
              </p:cNvSpPr>
              <p:nvPr/>
            </p:nvSpPr>
            <p:spPr bwMode="auto">
              <a:xfrm flipV="1">
                <a:off x="727" y="1410"/>
                <a:ext cx="36" cy="36"/>
              </a:xfrm>
              <a:prstGeom prst="line">
                <a:avLst/>
              </a:prstGeom>
              <a:grpFill/>
              <a:ln w="12700">
                <a:solidFill>
                  <a:srgbClr val="000000"/>
                </a:solidFill>
                <a:round/>
                <a:headEnd/>
                <a:tailEnd/>
              </a:ln>
              <a:effectLst/>
            </p:spPr>
            <p:txBody>
              <a:bodyPr lIns="0" tIns="0" rIns="0" bIns="0">
                <a:spAutoFit/>
              </a:bodyPr>
              <a:lstStyle/>
              <a:p>
                <a:endParaRPr lang="en-US"/>
              </a:p>
            </p:txBody>
          </p:sp>
          <p:sp>
            <p:nvSpPr>
              <p:cNvPr id="1753237" name="Line 1173"/>
              <p:cNvSpPr>
                <a:spLocks noChangeShapeType="1"/>
              </p:cNvSpPr>
              <p:nvPr/>
            </p:nvSpPr>
            <p:spPr bwMode="auto">
              <a:xfrm flipH="1" flipV="1">
                <a:off x="757" y="1410"/>
                <a:ext cx="36" cy="24"/>
              </a:xfrm>
              <a:prstGeom prst="line">
                <a:avLst/>
              </a:prstGeom>
              <a:grpFill/>
              <a:ln w="12700">
                <a:solidFill>
                  <a:srgbClr val="000000"/>
                </a:solidFill>
                <a:round/>
                <a:headEnd/>
                <a:tailEnd/>
              </a:ln>
              <a:effectLst/>
            </p:spPr>
            <p:txBody>
              <a:bodyPr lIns="0" tIns="0" rIns="0" bIns="0">
                <a:spAutoFit/>
              </a:bodyPr>
              <a:lstStyle/>
              <a:p>
                <a:endParaRPr lang="en-US"/>
              </a:p>
            </p:txBody>
          </p:sp>
          <p:sp>
            <p:nvSpPr>
              <p:cNvPr id="1753238" name="Line 1174"/>
              <p:cNvSpPr>
                <a:spLocks noChangeShapeType="1"/>
              </p:cNvSpPr>
              <p:nvPr/>
            </p:nvSpPr>
            <p:spPr bwMode="auto">
              <a:xfrm flipV="1">
                <a:off x="757" y="1386"/>
                <a:ext cx="0" cy="30"/>
              </a:xfrm>
              <a:prstGeom prst="line">
                <a:avLst/>
              </a:prstGeom>
              <a:grpFill/>
              <a:ln w="12700">
                <a:solidFill>
                  <a:srgbClr val="000000"/>
                </a:solidFill>
                <a:round/>
                <a:headEnd/>
                <a:tailEnd/>
              </a:ln>
              <a:effectLst/>
            </p:spPr>
            <p:txBody>
              <a:bodyPr lIns="0" tIns="0" rIns="0" bIns="0">
                <a:spAutoFit/>
              </a:bodyPr>
              <a:lstStyle/>
              <a:p>
                <a:endParaRPr lang="en-US"/>
              </a:p>
            </p:txBody>
          </p:sp>
          <p:sp>
            <p:nvSpPr>
              <p:cNvPr id="1753239" name="Text Box 1175"/>
              <p:cNvSpPr txBox="1">
                <a:spLocks noChangeArrowheads="1"/>
              </p:cNvSpPr>
              <p:nvPr/>
            </p:nvSpPr>
            <p:spPr bwMode="auto">
              <a:xfrm>
                <a:off x="669" y="1304"/>
                <a:ext cx="186" cy="116"/>
              </a:xfrm>
              <a:prstGeom prst="rect">
                <a:avLst/>
              </a:prstGeom>
              <a:grpFill/>
              <a:ln w="28575">
                <a:noFill/>
                <a:miter lim="800000"/>
                <a:headEnd/>
                <a:tailEnd/>
              </a:ln>
              <a:effectLst/>
            </p:spPr>
            <p:txBody>
              <a:bodyPr wrap="none">
                <a:spAutoFit/>
              </a:bodyPr>
              <a:lstStyle/>
              <a:p>
                <a:pPr algn="l"/>
                <a:r>
                  <a:rPr lang="en-US" sz="600" b="0">
                    <a:solidFill>
                      <a:srgbClr val="000000"/>
                    </a:solidFill>
                  </a:rPr>
                  <a:t>OH</a:t>
                </a:r>
              </a:p>
            </p:txBody>
          </p:sp>
          <p:sp>
            <p:nvSpPr>
              <p:cNvPr id="1753240" name="Text Box 1176"/>
              <p:cNvSpPr txBox="1">
                <a:spLocks noChangeArrowheads="1"/>
              </p:cNvSpPr>
              <p:nvPr/>
            </p:nvSpPr>
            <p:spPr bwMode="auto">
              <a:xfrm>
                <a:off x="321" y="1021"/>
                <a:ext cx="342" cy="68"/>
              </a:xfrm>
              <a:prstGeom prst="rect">
                <a:avLst/>
              </a:prstGeom>
              <a:grpFill/>
              <a:ln w="15875">
                <a:solidFill>
                  <a:srgbClr val="FF9900"/>
                </a:solidFill>
                <a:miter lim="800000"/>
                <a:headEnd/>
                <a:tailEnd/>
              </a:ln>
              <a:effectLst/>
            </p:spPr>
            <p:txBody>
              <a:bodyPr lIns="0" tIns="0" rIns="0" bIns="0">
                <a:spAutoFit/>
              </a:bodyPr>
              <a:lstStyle/>
              <a:p>
                <a:pPr algn="l"/>
                <a:r>
                  <a:rPr lang="en-US" sz="700" b="0" smtClean="0">
                    <a:solidFill>
                      <a:srgbClr val="000000"/>
                    </a:solidFill>
                  </a:rPr>
                  <a:t>3-lucoronide</a:t>
                </a:r>
                <a:endParaRPr lang="en-US" sz="700" b="0" dirty="0">
                  <a:solidFill>
                    <a:srgbClr val="000000"/>
                  </a:solidFill>
                </a:endParaRPr>
              </a:p>
            </p:txBody>
          </p:sp>
          <p:sp>
            <p:nvSpPr>
              <p:cNvPr id="1753241" name="Text Box 1177"/>
              <p:cNvSpPr txBox="1">
                <a:spLocks noChangeArrowheads="1"/>
              </p:cNvSpPr>
              <p:nvPr/>
            </p:nvSpPr>
            <p:spPr bwMode="auto">
              <a:xfrm>
                <a:off x="729" y="1021"/>
                <a:ext cx="180" cy="77"/>
              </a:xfrm>
              <a:prstGeom prst="rect">
                <a:avLst/>
              </a:prstGeom>
              <a:grpFill/>
              <a:ln w="15875">
                <a:solidFill>
                  <a:srgbClr val="FF9900"/>
                </a:solidFill>
                <a:miter lim="800000"/>
                <a:headEnd/>
                <a:tailEnd/>
              </a:ln>
              <a:effectLst/>
            </p:spPr>
            <p:txBody>
              <a:bodyPr lIns="0" tIns="0" rIns="0" bIns="0">
                <a:spAutoFit/>
              </a:bodyPr>
              <a:lstStyle/>
              <a:p>
                <a:pPr algn="l"/>
                <a:r>
                  <a:rPr lang="en-US" sz="700" b="0">
                    <a:solidFill>
                      <a:srgbClr val="000000"/>
                    </a:solidFill>
                  </a:rPr>
                  <a:t>Sulfate</a:t>
                </a:r>
              </a:p>
            </p:txBody>
          </p:sp>
          <p:sp>
            <p:nvSpPr>
              <p:cNvPr id="1753242" name="Line 1178"/>
              <p:cNvSpPr>
                <a:spLocks noChangeShapeType="1"/>
              </p:cNvSpPr>
              <p:nvPr/>
            </p:nvSpPr>
            <p:spPr bwMode="auto">
              <a:xfrm flipH="1" flipV="1">
                <a:off x="475" y="1098"/>
                <a:ext cx="96" cy="156"/>
              </a:xfrm>
              <a:prstGeom prst="line">
                <a:avLst/>
              </a:prstGeom>
              <a:grpFill/>
              <a:ln w="12700">
                <a:solidFill>
                  <a:srgbClr val="0000FF"/>
                </a:solidFill>
                <a:prstDash val="dash"/>
                <a:round/>
                <a:headEnd/>
                <a:tailEnd type="triangle" w="med" len="med"/>
              </a:ln>
              <a:effectLst/>
            </p:spPr>
            <p:txBody>
              <a:bodyPr>
                <a:spAutoFit/>
              </a:bodyPr>
              <a:lstStyle/>
              <a:p>
                <a:endParaRPr lang="en-US"/>
              </a:p>
            </p:txBody>
          </p:sp>
          <p:sp>
            <p:nvSpPr>
              <p:cNvPr id="1753243" name="Line 1179"/>
              <p:cNvSpPr>
                <a:spLocks noChangeShapeType="1"/>
              </p:cNvSpPr>
              <p:nvPr/>
            </p:nvSpPr>
            <p:spPr bwMode="auto">
              <a:xfrm flipV="1">
                <a:off x="619" y="1110"/>
                <a:ext cx="168" cy="156"/>
              </a:xfrm>
              <a:prstGeom prst="line">
                <a:avLst/>
              </a:prstGeom>
              <a:grpFill/>
              <a:ln w="12700">
                <a:solidFill>
                  <a:srgbClr val="0000FF"/>
                </a:solidFill>
                <a:prstDash val="dash"/>
                <a:round/>
                <a:headEnd/>
                <a:tailEnd type="triangle" w="med" len="med"/>
              </a:ln>
              <a:effectLst/>
            </p:spPr>
            <p:txBody>
              <a:bodyPr>
                <a:spAutoFit/>
              </a:bodyPr>
              <a:lstStyle/>
              <a:p>
                <a:endParaRPr lang="en-US"/>
              </a:p>
            </p:txBody>
          </p:sp>
          <p:sp>
            <p:nvSpPr>
              <p:cNvPr id="1753244" name="Line 1180"/>
              <p:cNvSpPr>
                <a:spLocks noChangeShapeType="1"/>
              </p:cNvSpPr>
              <p:nvPr/>
            </p:nvSpPr>
            <p:spPr bwMode="auto">
              <a:xfrm flipH="1">
                <a:off x="817" y="1236"/>
                <a:ext cx="156" cy="228"/>
              </a:xfrm>
              <a:prstGeom prst="line">
                <a:avLst/>
              </a:prstGeom>
              <a:grpFill/>
              <a:ln w="15875">
                <a:solidFill>
                  <a:srgbClr val="0000FF"/>
                </a:solidFill>
                <a:round/>
                <a:headEnd type="stealth" w="med" len="med"/>
                <a:tailEnd type="stealth" w="med" len="med"/>
              </a:ln>
              <a:effectLst/>
            </p:spPr>
            <p:txBody>
              <a:bodyPr>
                <a:spAutoFit/>
              </a:bodyPr>
              <a:lstStyle/>
              <a:p>
                <a:endParaRPr lang="en-US"/>
              </a:p>
            </p:txBody>
          </p:sp>
          <p:sp>
            <p:nvSpPr>
              <p:cNvPr id="1753245" name="AutoShape 1181"/>
              <p:cNvSpPr>
                <a:spLocks noChangeArrowheads="1"/>
              </p:cNvSpPr>
              <p:nvPr/>
            </p:nvSpPr>
            <p:spPr bwMode="auto">
              <a:xfrm rot="-5400000">
                <a:off x="949" y="1158"/>
                <a:ext cx="90" cy="78"/>
              </a:xfrm>
              <a:prstGeom prst="hexagon">
                <a:avLst>
                  <a:gd name="adj" fmla="val 28846"/>
                  <a:gd name="vf" fmla="val 115470"/>
                </a:avLst>
              </a:prstGeom>
              <a:grpFill/>
              <a:ln w="12700">
                <a:solidFill>
                  <a:srgbClr val="000000"/>
                </a:solidFill>
                <a:miter lim="800000"/>
                <a:headEnd/>
                <a:tailEnd/>
              </a:ln>
              <a:effectLst/>
            </p:spPr>
            <p:txBody>
              <a:bodyPr wrap="none" lIns="0" tIns="0" rIns="0" bIns="0" anchor="ctr">
                <a:spAutoFit/>
              </a:bodyPr>
              <a:lstStyle/>
              <a:p>
                <a:endParaRPr lang="en-US"/>
              </a:p>
            </p:txBody>
          </p:sp>
          <p:sp>
            <p:nvSpPr>
              <p:cNvPr id="1753246" name="AutoShape 1182"/>
              <p:cNvSpPr>
                <a:spLocks noChangeArrowheads="1"/>
              </p:cNvSpPr>
              <p:nvPr/>
            </p:nvSpPr>
            <p:spPr bwMode="auto">
              <a:xfrm rot="-5400000">
                <a:off x="1033" y="1158"/>
                <a:ext cx="90" cy="78"/>
              </a:xfrm>
              <a:prstGeom prst="hexagon">
                <a:avLst>
                  <a:gd name="adj" fmla="val 28846"/>
                  <a:gd name="vf" fmla="val 115470"/>
                </a:avLst>
              </a:prstGeom>
              <a:grpFill/>
              <a:ln w="12700">
                <a:solidFill>
                  <a:srgbClr val="000000"/>
                </a:solidFill>
                <a:miter lim="800000"/>
                <a:headEnd/>
                <a:tailEnd/>
              </a:ln>
              <a:effectLst/>
            </p:spPr>
            <p:txBody>
              <a:bodyPr wrap="none" lIns="0" tIns="0" rIns="0" bIns="0" anchor="ctr">
                <a:spAutoFit/>
              </a:bodyPr>
              <a:lstStyle/>
              <a:p>
                <a:endParaRPr lang="en-US"/>
              </a:p>
            </p:txBody>
          </p:sp>
          <p:sp>
            <p:nvSpPr>
              <p:cNvPr id="1753247" name="AutoShape 1183"/>
              <p:cNvSpPr>
                <a:spLocks noChangeArrowheads="1"/>
              </p:cNvSpPr>
              <p:nvPr/>
            </p:nvSpPr>
            <p:spPr bwMode="auto">
              <a:xfrm rot="-5400000">
                <a:off x="1081" y="1092"/>
                <a:ext cx="90" cy="78"/>
              </a:xfrm>
              <a:prstGeom prst="hexagon">
                <a:avLst>
                  <a:gd name="adj" fmla="val 28846"/>
                  <a:gd name="vf" fmla="val 115470"/>
                </a:avLst>
              </a:prstGeom>
              <a:grpFill/>
              <a:ln w="12700">
                <a:solidFill>
                  <a:srgbClr val="000000"/>
                </a:solidFill>
                <a:miter lim="800000"/>
                <a:headEnd/>
                <a:tailEnd/>
              </a:ln>
              <a:effectLst/>
            </p:spPr>
            <p:txBody>
              <a:bodyPr wrap="none" lIns="0" tIns="0" rIns="0" bIns="0" anchor="ctr">
                <a:spAutoFit/>
              </a:bodyPr>
              <a:lstStyle/>
              <a:p>
                <a:endParaRPr lang="en-US"/>
              </a:p>
            </p:txBody>
          </p:sp>
          <p:sp>
            <p:nvSpPr>
              <p:cNvPr id="1753248" name="Line 1184"/>
              <p:cNvSpPr>
                <a:spLocks noChangeShapeType="1"/>
              </p:cNvSpPr>
              <p:nvPr/>
            </p:nvSpPr>
            <p:spPr bwMode="auto">
              <a:xfrm flipH="1">
                <a:off x="901" y="1218"/>
                <a:ext cx="48" cy="18"/>
              </a:xfrm>
              <a:prstGeom prst="line">
                <a:avLst/>
              </a:prstGeom>
              <a:grpFill/>
              <a:ln w="12700">
                <a:solidFill>
                  <a:srgbClr val="000000"/>
                </a:solidFill>
                <a:round/>
                <a:headEnd/>
                <a:tailEnd/>
              </a:ln>
              <a:effectLst/>
            </p:spPr>
            <p:txBody>
              <a:bodyPr wrap="none" lIns="0" tIns="0" rIns="0" bIns="0">
                <a:spAutoFit/>
              </a:bodyPr>
              <a:lstStyle/>
              <a:p>
                <a:endParaRPr lang="en-US"/>
              </a:p>
            </p:txBody>
          </p:sp>
          <p:sp>
            <p:nvSpPr>
              <p:cNvPr id="1753249" name="Text Box 1185"/>
              <p:cNvSpPr txBox="1">
                <a:spLocks noChangeArrowheads="1"/>
              </p:cNvSpPr>
              <p:nvPr/>
            </p:nvSpPr>
            <p:spPr bwMode="auto">
              <a:xfrm>
                <a:off x="819" y="1208"/>
                <a:ext cx="70" cy="58"/>
              </a:xfrm>
              <a:prstGeom prst="rect">
                <a:avLst/>
              </a:prstGeom>
              <a:grpFill/>
              <a:ln w="28575">
                <a:noFill/>
                <a:miter lim="800000"/>
                <a:headEnd/>
                <a:tailEnd/>
              </a:ln>
              <a:effectLst/>
            </p:spPr>
            <p:txBody>
              <a:bodyPr wrap="none" lIns="0" tIns="0" rIns="0" bIns="0">
                <a:spAutoFit/>
              </a:bodyPr>
              <a:lstStyle/>
              <a:p>
                <a:pPr algn="l"/>
                <a:r>
                  <a:rPr lang="en-US" sz="600" b="0">
                    <a:solidFill>
                      <a:srgbClr val="000000"/>
                    </a:solidFill>
                  </a:rPr>
                  <a:t>HO</a:t>
                </a:r>
              </a:p>
            </p:txBody>
          </p:sp>
          <p:sp>
            <p:nvSpPr>
              <p:cNvPr id="1753250" name="Line 1186"/>
              <p:cNvSpPr>
                <a:spLocks noChangeShapeType="1"/>
              </p:cNvSpPr>
              <p:nvPr/>
            </p:nvSpPr>
            <p:spPr bwMode="auto">
              <a:xfrm>
                <a:off x="1165" y="1152"/>
                <a:ext cx="66" cy="0"/>
              </a:xfrm>
              <a:prstGeom prst="line">
                <a:avLst/>
              </a:prstGeom>
              <a:grpFill/>
              <a:ln w="12700">
                <a:solidFill>
                  <a:srgbClr val="000000"/>
                </a:solidFill>
                <a:round/>
                <a:headEnd/>
                <a:tailEnd/>
              </a:ln>
              <a:effectLst/>
            </p:spPr>
            <p:txBody>
              <a:bodyPr lIns="0" tIns="0" rIns="0" bIns="0">
                <a:spAutoFit/>
              </a:bodyPr>
              <a:lstStyle/>
              <a:p>
                <a:endParaRPr lang="en-US"/>
              </a:p>
            </p:txBody>
          </p:sp>
          <p:sp>
            <p:nvSpPr>
              <p:cNvPr id="1753251" name="Line 1187"/>
              <p:cNvSpPr>
                <a:spLocks noChangeShapeType="1"/>
              </p:cNvSpPr>
              <p:nvPr/>
            </p:nvSpPr>
            <p:spPr bwMode="auto">
              <a:xfrm flipV="1">
                <a:off x="1231" y="1098"/>
                <a:ext cx="0" cy="54"/>
              </a:xfrm>
              <a:prstGeom prst="line">
                <a:avLst/>
              </a:prstGeom>
              <a:grpFill/>
              <a:ln w="12700">
                <a:solidFill>
                  <a:srgbClr val="000000"/>
                </a:solidFill>
                <a:round/>
                <a:headEnd/>
                <a:tailEnd/>
              </a:ln>
              <a:effectLst/>
            </p:spPr>
            <p:txBody>
              <a:bodyPr lIns="0" tIns="0" rIns="0" bIns="0">
                <a:spAutoFit/>
              </a:bodyPr>
              <a:lstStyle/>
              <a:p>
                <a:endParaRPr lang="en-US"/>
              </a:p>
            </p:txBody>
          </p:sp>
          <p:sp>
            <p:nvSpPr>
              <p:cNvPr id="1753252" name="Line 1188"/>
              <p:cNvSpPr>
                <a:spLocks noChangeShapeType="1"/>
              </p:cNvSpPr>
              <p:nvPr/>
            </p:nvSpPr>
            <p:spPr bwMode="auto">
              <a:xfrm flipV="1">
                <a:off x="1165" y="1080"/>
                <a:ext cx="36" cy="36"/>
              </a:xfrm>
              <a:prstGeom prst="line">
                <a:avLst/>
              </a:prstGeom>
              <a:grpFill/>
              <a:ln w="12700">
                <a:solidFill>
                  <a:srgbClr val="000000"/>
                </a:solidFill>
                <a:round/>
                <a:headEnd/>
                <a:tailEnd/>
              </a:ln>
              <a:effectLst/>
            </p:spPr>
            <p:txBody>
              <a:bodyPr lIns="0" tIns="0" rIns="0" bIns="0">
                <a:spAutoFit/>
              </a:bodyPr>
              <a:lstStyle/>
              <a:p>
                <a:endParaRPr lang="en-US"/>
              </a:p>
            </p:txBody>
          </p:sp>
          <p:sp>
            <p:nvSpPr>
              <p:cNvPr id="1753253" name="Line 1189"/>
              <p:cNvSpPr>
                <a:spLocks noChangeShapeType="1"/>
              </p:cNvSpPr>
              <p:nvPr/>
            </p:nvSpPr>
            <p:spPr bwMode="auto">
              <a:xfrm flipH="1" flipV="1">
                <a:off x="1195" y="1080"/>
                <a:ext cx="36" cy="24"/>
              </a:xfrm>
              <a:prstGeom prst="line">
                <a:avLst/>
              </a:prstGeom>
              <a:grpFill/>
              <a:ln w="12700">
                <a:solidFill>
                  <a:srgbClr val="000000"/>
                </a:solidFill>
                <a:round/>
                <a:headEnd/>
                <a:tailEnd/>
              </a:ln>
              <a:effectLst/>
            </p:spPr>
            <p:txBody>
              <a:bodyPr lIns="0" tIns="0" rIns="0" bIns="0">
                <a:spAutoFit/>
              </a:bodyPr>
              <a:lstStyle/>
              <a:p>
                <a:endParaRPr lang="en-US"/>
              </a:p>
            </p:txBody>
          </p:sp>
          <p:sp>
            <p:nvSpPr>
              <p:cNvPr id="1753254" name="Line 1190"/>
              <p:cNvSpPr>
                <a:spLocks noChangeShapeType="1"/>
              </p:cNvSpPr>
              <p:nvPr/>
            </p:nvSpPr>
            <p:spPr bwMode="auto">
              <a:xfrm flipV="1">
                <a:off x="1195" y="1056"/>
                <a:ext cx="0" cy="30"/>
              </a:xfrm>
              <a:prstGeom prst="line">
                <a:avLst/>
              </a:prstGeom>
              <a:grpFill/>
              <a:ln w="12700">
                <a:solidFill>
                  <a:srgbClr val="000000"/>
                </a:solidFill>
                <a:round/>
                <a:headEnd/>
                <a:tailEnd/>
              </a:ln>
              <a:effectLst/>
            </p:spPr>
            <p:txBody>
              <a:bodyPr lIns="0" tIns="0" rIns="0" bIns="0">
                <a:spAutoFit/>
              </a:bodyPr>
              <a:lstStyle/>
              <a:p>
                <a:endParaRPr lang="en-US"/>
              </a:p>
            </p:txBody>
          </p:sp>
          <p:sp>
            <p:nvSpPr>
              <p:cNvPr id="1753255" name="Text Box 1191"/>
              <p:cNvSpPr txBox="1">
                <a:spLocks noChangeArrowheads="1"/>
              </p:cNvSpPr>
              <p:nvPr/>
            </p:nvSpPr>
            <p:spPr bwMode="auto">
              <a:xfrm>
                <a:off x="1185" y="998"/>
                <a:ext cx="35" cy="87"/>
              </a:xfrm>
              <a:prstGeom prst="rect">
                <a:avLst/>
              </a:prstGeom>
              <a:grpFill/>
              <a:ln w="28575">
                <a:noFill/>
                <a:miter lim="800000"/>
                <a:headEnd/>
                <a:tailEnd/>
              </a:ln>
              <a:effectLst/>
            </p:spPr>
            <p:txBody>
              <a:bodyPr lIns="0" tIns="0" rIns="0">
                <a:spAutoFit/>
              </a:bodyPr>
              <a:lstStyle/>
              <a:p>
                <a:pPr algn="l"/>
                <a:r>
                  <a:rPr lang="en-US" sz="600" b="0">
                    <a:solidFill>
                      <a:srgbClr val="000000"/>
                    </a:solidFill>
                  </a:rPr>
                  <a:t>O</a:t>
                </a:r>
              </a:p>
            </p:txBody>
          </p:sp>
          <p:sp>
            <p:nvSpPr>
              <p:cNvPr id="1753256" name="Text Box 1192"/>
              <p:cNvSpPr txBox="1">
                <a:spLocks noChangeArrowheads="1"/>
              </p:cNvSpPr>
              <p:nvPr/>
            </p:nvSpPr>
            <p:spPr bwMode="auto">
              <a:xfrm>
                <a:off x="951" y="930"/>
                <a:ext cx="250" cy="67"/>
              </a:xfrm>
              <a:prstGeom prst="rect">
                <a:avLst/>
              </a:prstGeom>
              <a:grpFill/>
              <a:ln w="28575">
                <a:noFill/>
                <a:miter lim="800000"/>
                <a:headEnd/>
                <a:tailEnd/>
              </a:ln>
              <a:effectLst/>
            </p:spPr>
            <p:txBody>
              <a:bodyPr wrap="none" lIns="0" tIns="0" rIns="0" bIns="0">
                <a:spAutoFit/>
              </a:bodyPr>
              <a:lstStyle/>
              <a:p>
                <a:pPr algn="l"/>
                <a:r>
                  <a:rPr lang="en-US" sz="700" b="0">
                    <a:solidFill>
                      <a:srgbClr val="000000"/>
                    </a:solidFill>
                  </a:rPr>
                  <a:t>ESTRONE</a:t>
                </a:r>
                <a:endParaRPr lang="en-US" sz="700" b="0" i="1">
                  <a:solidFill>
                    <a:srgbClr val="000000"/>
                  </a:solidFill>
                  <a:latin typeface="Symbol" pitchFamily="18" charset="2"/>
                </a:endParaRPr>
              </a:p>
            </p:txBody>
          </p:sp>
          <p:sp>
            <p:nvSpPr>
              <p:cNvPr id="1753257" name="Line 1193"/>
              <p:cNvSpPr>
                <a:spLocks noChangeShapeType="1"/>
              </p:cNvSpPr>
              <p:nvPr/>
            </p:nvSpPr>
            <p:spPr bwMode="auto">
              <a:xfrm flipV="1">
                <a:off x="1207" y="1056"/>
                <a:ext cx="0" cy="30"/>
              </a:xfrm>
              <a:prstGeom prst="line">
                <a:avLst/>
              </a:prstGeom>
              <a:grpFill/>
              <a:ln w="12700">
                <a:solidFill>
                  <a:srgbClr val="000000"/>
                </a:solidFill>
                <a:round/>
                <a:headEnd/>
                <a:tailEnd/>
              </a:ln>
              <a:effectLst/>
            </p:spPr>
            <p:txBody>
              <a:bodyPr lIns="0" tIns="0" rIns="0" bIns="0">
                <a:spAutoFit/>
              </a:bodyPr>
              <a:lstStyle/>
              <a:p>
                <a:endParaRPr lang="en-US"/>
              </a:p>
            </p:txBody>
          </p:sp>
          <p:sp>
            <p:nvSpPr>
              <p:cNvPr id="1753258" name="Text Box 1194"/>
              <p:cNvSpPr txBox="1">
                <a:spLocks noChangeArrowheads="1"/>
              </p:cNvSpPr>
              <p:nvPr/>
            </p:nvSpPr>
            <p:spPr bwMode="auto">
              <a:xfrm>
                <a:off x="1065" y="1292"/>
                <a:ext cx="279" cy="58"/>
              </a:xfrm>
              <a:prstGeom prst="rect">
                <a:avLst/>
              </a:prstGeom>
              <a:grpFill/>
              <a:ln w="28575">
                <a:noFill/>
                <a:miter lim="800000"/>
                <a:headEnd/>
                <a:tailEnd/>
              </a:ln>
              <a:effectLst/>
            </p:spPr>
            <p:txBody>
              <a:bodyPr wrap="none" lIns="0" tIns="0" rIns="0" bIns="0">
                <a:spAutoFit/>
              </a:bodyPr>
              <a:lstStyle/>
              <a:p>
                <a:pPr algn="l"/>
                <a:r>
                  <a:rPr lang="en-US" sz="600" b="0">
                    <a:solidFill>
                      <a:srgbClr val="FF0000"/>
                    </a:solidFill>
                  </a:rPr>
                  <a:t>NAD(P)H+H</a:t>
                </a:r>
                <a:r>
                  <a:rPr lang="en-US" sz="600" b="0" baseline="30000">
                    <a:solidFill>
                      <a:srgbClr val="FF0000"/>
                    </a:solidFill>
                  </a:rPr>
                  <a:t>+</a:t>
                </a:r>
              </a:p>
            </p:txBody>
          </p:sp>
          <p:sp>
            <p:nvSpPr>
              <p:cNvPr id="1753259" name="Text Box 1195"/>
              <p:cNvSpPr txBox="1">
                <a:spLocks noChangeArrowheads="1"/>
              </p:cNvSpPr>
              <p:nvPr/>
            </p:nvSpPr>
            <p:spPr bwMode="auto">
              <a:xfrm>
                <a:off x="981" y="1418"/>
                <a:ext cx="182" cy="58"/>
              </a:xfrm>
              <a:prstGeom prst="rect">
                <a:avLst/>
              </a:prstGeom>
              <a:grpFill/>
              <a:ln w="28575">
                <a:noFill/>
                <a:miter lim="800000"/>
                <a:headEnd/>
                <a:tailEnd/>
              </a:ln>
              <a:effectLst/>
            </p:spPr>
            <p:txBody>
              <a:bodyPr wrap="none" lIns="0" tIns="0" rIns="0" bIns="0">
                <a:spAutoFit/>
              </a:bodyPr>
              <a:lstStyle/>
              <a:p>
                <a:pPr algn="l"/>
                <a:r>
                  <a:rPr lang="en-US" sz="600" b="0">
                    <a:solidFill>
                      <a:srgbClr val="FF0000"/>
                    </a:solidFill>
                  </a:rPr>
                  <a:t>NAD(P)</a:t>
                </a:r>
                <a:r>
                  <a:rPr lang="en-US" sz="600" b="0" baseline="30000">
                    <a:solidFill>
                      <a:srgbClr val="FF0000"/>
                    </a:solidFill>
                  </a:rPr>
                  <a:t>+</a:t>
                </a:r>
              </a:p>
            </p:txBody>
          </p:sp>
          <p:cxnSp>
            <p:nvCxnSpPr>
              <p:cNvPr id="1753260" name="AutoShape 1196"/>
              <p:cNvCxnSpPr>
                <a:cxnSpLocks noChangeShapeType="1"/>
                <a:stCxn id="1753259" idx="1"/>
                <a:endCxn id="1753258" idx="1"/>
              </p:cNvCxnSpPr>
              <p:nvPr/>
            </p:nvCxnSpPr>
            <p:spPr bwMode="auto">
              <a:xfrm rot="10800000" flipH="1">
                <a:off x="981" y="1321"/>
                <a:ext cx="84" cy="126"/>
              </a:xfrm>
              <a:prstGeom prst="curvedConnector3">
                <a:avLst>
                  <a:gd name="adj1" fmla="val -120241"/>
                </a:avLst>
              </a:prstGeom>
              <a:grpFill/>
              <a:ln w="12700">
                <a:solidFill>
                  <a:srgbClr val="0000FF"/>
                </a:solidFill>
                <a:round/>
                <a:headEnd type="stealth" w="med" len="med"/>
                <a:tailEnd type="stealth" w="med" len="med"/>
              </a:ln>
              <a:effectLst/>
            </p:spPr>
          </p:cxnSp>
        </p:grpSp>
      </p:grpSp>
    </p:spTree>
    <p:extLst>
      <p:ext uri="{BB962C8B-B14F-4D97-AF65-F5344CB8AC3E}">
        <p14:creationId xmlns:p14="http://schemas.microsoft.com/office/powerpoint/2010/main" val="617031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52403"/>
                                        </p:tgtEl>
                                        <p:attrNameLst>
                                          <p:attrName>style.visibility</p:attrName>
                                        </p:attrNameLst>
                                      </p:cBhvr>
                                      <p:to>
                                        <p:strVal val="visible"/>
                                      </p:to>
                                    </p:set>
                                    <p:animEffect transition="in" filter="dissolve">
                                      <p:cBhvr>
                                        <p:cTn id="7" dur="500"/>
                                        <p:tgtEl>
                                          <p:spTgt spid="175240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52412"/>
                                        </p:tgtEl>
                                        <p:attrNameLst>
                                          <p:attrName>style.visibility</p:attrName>
                                        </p:attrNameLst>
                                      </p:cBhvr>
                                      <p:to>
                                        <p:strVal val="visible"/>
                                      </p:to>
                                    </p:set>
                                    <p:animEffect transition="in" filter="fade">
                                      <p:cBhvr>
                                        <p:cTn id="12" dur="2000"/>
                                        <p:tgtEl>
                                          <p:spTgt spid="1752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636"/>
            <a:ext cx="8229600" cy="1252728"/>
          </a:xfrm>
        </p:spPr>
        <p:txBody>
          <a:bodyPr/>
          <a:lstStyle/>
          <a:p>
            <a:r>
              <a:rPr lang="en-US" dirty="0" smtClean="0">
                <a:effectLst>
                  <a:outerShdw blurRad="38100" dist="38100" dir="2700000" algn="tl">
                    <a:srgbClr val="000000">
                      <a:alpha val="43137"/>
                    </a:srgbClr>
                  </a:outerShdw>
                </a:effectLst>
              </a:rPr>
              <a:t>Exploiting </a:t>
            </a:r>
            <a:r>
              <a:rPr lang="en-US" dirty="0" smtClean="0">
                <a:solidFill>
                  <a:prstClr val="white"/>
                </a:solidFill>
                <a:effectLst>
                  <a:outerShdw blurRad="38100" dist="38100" dir="2700000" algn="tl">
                    <a:srgbClr val="000000">
                      <a:alpha val="43137"/>
                    </a:srgbClr>
                  </a:outerShdw>
                </a:effectLst>
              </a:rPr>
              <a:t>semantic processing</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Guide research</a:t>
            </a:r>
          </a:p>
          <a:p>
            <a:pPr lvl="1"/>
            <a:r>
              <a:rPr lang="en-US" dirty="0" smtClean="0"/>
              <a:t>Literature-based discovery (LBD)</a:t>
            </a:r>
          </a:p>
          <a:p>
            <a:pPr lvl="2"/>
            <a:r>
              <a:rPr lang="en-US" dirty="0" smtClean="0"/>
              <a:t>Hypothesis generation</a:t>
            </a:r>
          </a:p>
          <a:p>
            <a:pPr lvl="1"/>
            <a:r>
              <a:rPr lang="en-US" dirty="0" smtClean="0"/>
              <a:t>Discovery browsing</a:t>
            </a:r>
          </a:p>
          <a:p>
            <a:pPr lvl="2"/>
            <a:r>
              <a:rPr lang="en-US" dirty="0" smtClean="0"/>
              <a:t>Get on top of a topic </a:t>
            </a:r>
            <a:r>
              <a:rPr lang="en-US" dirty="0" smtClean="0"/>
              <a:t>quickly</a:t>
            </a:r>
            <a:endParaRPr lang="en-US" dirty="0" smtClean="0"/>
          </a:p>
          <a:p>
            <a:r>
              <a:rPr lang="en-US" dirty="0" smtClean="0"/>
              <a:t>Trends</a:t>
            </a:r>
          </a:p>
          <a:p>
            <a:pPr lvl="1"/>
            <a:r>
              <a:rPr lang="en-US" dirty="0" smtClean="0"/>
              <a:t>Use discovery browsing</a:t>
            </a:r>
          </a:p>
          <a:p>
            <a:pPr lvl="1"/>
            <a:r>
              <a:rPr lang="en-US" dirty="0" smtClean="0"/>
              <a:t>Discern trends: Where is research headed?</a:t>
            </a:r>
          </a:p>
          <a:p>
            <a:pPr lvl="1"/>
            <a:r>
              <a:rPr lang="en-US" dirty="0" smtClean="0"/>
              <a:t>Guide trends: Where should it be headed?</a:t>
            </a:r>
          </a:p>
        </p:txBody>
      </p:sp>
    </p:spTree>
    <p:extLst>
      <p:ext uri="{BB962C8B-B14F-4D97-AF65-F5344CB8AC3E}">
        <p14:creationId xmlns:p14="http://schemas.microsoft.com/office/powerpoint/2010/main" val="18389332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189" y="155448"/>
            <a:ext cx="7704348" cy="1252728"/>
          </a:xfrm>
        </p:spPr>
        <p:txBody>
          <a:bodyPr/>
          <a:lstStyle/>
          <a:p>
            <a:r>
              <a:rPr lang="en-US" dirty="0" smtClean="0"/>
              <a:t>Discovery </a:t>
            </a:r>
            <a:r>
              <a:rPr lang="en-US" dirty="0" smtClean="0"/>
              <a:t>browsing</a:t>
            </a:r>
            <a:endParaRPr lang="en-US" dirty="0" smtClean="0">
              <a:solidFill>
                <a:srgbClr val="FFFF00"/>
              </a:solidFill>
            </a:endParaRPr>
          </a:p>
        </p:txBody>
      </p:sp>
      <p:sp>
        <p:nvSpPr>
          <p:cNvPr id="3" name="Content Placeholder 2"/>
          <p:cNvSpPr>
            <a:spLocks noGrp="1"/>
          </p:cNvSpPr>
          <p:nvPr>
            <p:ph idx="1"/>
          </p:nvPr>
        </p:nvSpPr>
        <p:spPr>
          <a:xfrm>
            <a:off x="457200" y="1774825"/>
            <a:ext cx="8686800" cy="4110038"/>
          </a:xfrm>
        </p:spPr>
        <p:txBody>
          <a:bodyPr/>
          <a:lstStyle/>
          <a:p>
            <a:r>
              <a:rPr lang="en-US" dirty="0" smtClean="0"/>
              <a:t>Method for exploiting Semantic MEDLINE</a:t>
            </a:r>
          </a:p>
          <a:p>
            <a:r>
              <a:rPr lang="en-US" dirty="0" smtClean="0"/>
              <a:t>Cooperative reciprocity</a:t>
            </a:r>
          </a:p>
          <a:p>
            <a:pPr lvl="1"/>
            <a:r>
              <a:rPr lang="en-US" dirty="0" smtClean="0"/>
              <a:t>Between system and human</a:t>
            </a:r>
          </a:p>
          <a:p>
            <a:r>
              <a:rPr lang="en-US" dirty="0" smtClean="0"/>
              <a:t>Issue query</a:t>
            </a:r>
          </a:p>
          <a:p>
            <a:r>
              <a:rPr lang="en-US" dirty="0" smtClean="0"/>
              <a:t>Inspect graph for “interesting” concept</a:t>
            </a:r>
          </a:p>
          <a:p>
            <a:r>
              <a:rPr lang="en-US" dirty="0" smtClean="0"/>
              <a:t>Use selected concept to seed another query</a:t>
            </a:r>
          </a:p>
          <a:p>
            <a:r>
              <a:rPr lang="en-US" dirty="0" smtClean="0"/>
              <a:t>Iterate until satisfied</a:t>
            </a:r>
          </a:p>
          <a:p>
            <a:pPr lvl="1"/>
            <a:endParaRPr lang="en-US" dirty="0" smtClean="0"/>
          </a:p>
        </p:txBody>
      </p:sp>
    </p:spTree>
    <p:extLst>
      <p:ext uri="{BB962C8B-B14F-4D97-AF65-F5344CB8AC3E}">
        <p14:creationId xmlns:p14="http://schemas.microsoft.com/office/powerpoint/2010/main" val="431371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 </a:t>
            </a:r>
            <a:r>
              <a:rPr lang="en-US" dirty="0" smtClean="0"/>
              <a:t>case1: </a:t>
            </a:r>
            <a:r>
              <a:rPr lang="en-US" dirty="0" smtClean="0">
                <a:solidFill>
                  <a:srgbClr val="75BAFF"/>
                </a:solidFill>
                <a:effectLst>
                  <a:outerShdw blurRad="38100" dist="38100" dir="2700000" algn="tl">
                    <a:srgbClr val="000000">
                      <a:alpha val="43137"/>
                    </a:srgbClr>
                  </a:outerShdw>
                </a:effectLst>
              </a:rPr>
              <a:t>Schizophrenia</a:t>
            </a:r>
            <a:endParaRPr lang="en-US" dirty="0"/>
          </a:p>
        </p:txBody>
      </p:sp>
      <p:sp>
        <p:nvSpPr>
          <p:cNvPr id="3" name="Content Placeholder 2"/>
          <p:cNvSpPr>
            <a:spLocks noGrp="1"/>
          </p:cNvSpPr>
          <p:nvPr>
            <p:ph idx="1"/>
          </p:nvPr>
        </p:nvSpPr>
        <p:spPr/>
        <p:txBody>
          <a:bodyPr/>
          <a:lstStyle/>
          <a:p>
            <a:r>
              <a:rPr lang="en-US" dirty="0" smtClean="0"/>
              <a:t>Current therapies target dopamine receptors</a:t>
            </a:r>
          </a:p>
          <a:p>
            <a:pPr lvl="1"/>
            <a:r>
              <a:rPr lang="en-US" dirty="0" smtClean="0"/>
              <a:t>Not entirely effective</a:t>
            </a:r>
          </a:p>
          <a:p>
            <a:pPr lvl="1"/>
            <a:r>
              <a:rPr lang="en-US" dirty="0" smtClean="0"/>
              <a:t>Side effects</a:t>
            </a:r>
          </a:p>
          <a:p>
            <a:r>
              <a:rPr lang="en-US" dirty="0" smtClean="0"/>
              <a:t>Basic research is exploring glutamate and its NMDA receptor</a:t>
            </a:r>
          </a:p>
          <a:p>
            <a:r>
              <a:rPr lang="en-US" dirty="0" smtClean="0"/>
              <a:t>Goal: can we use Semantic MEDLINE to discover that research trend in the scientific literature</a:t>
            </a:r>
            <a:endParaRPr lang="en-US" dirty="0"/>
          </a:p>
        </p:txBody>
      </p:sp>
    </p:spTree>
    <p:extLst>
      <p:ext uri="{BB962C8B-B14F-4D97-AF65-F5344CB8AC3E}">
        <p14:creationId xmlns:p14="http://schemas.microsoft.com/office/powerpoint/2010/main" val="17743534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a:t>
            </a:r>
            <a:r>
              <a:rPr lang="en-US" dirty="0" smtClean="0"/>
              <a:t>case 2: </a:t>
            </a:r>
            <a:r>
              <a:rPr lang="en-US" dirty="0" smtClean="0">
                <a:solidFill>
                  <a:srgbClr val="75BAFF"/>
                </a:solidFill>
                <a:effectLst>
                  <a:outerShdw blurRad="38100" dist="38100" dir="2700000" algn="tl">
                    <a:srgbClr val="000000">
                      <a:alpha val="43137"/>
                    </a:srgbClr>
                  </a:outerShdw>
                </a:effectLst>
              </a:rPr>
              <a:t>Cancer</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With some exceptions, therapy is not effective</a:t>
            </a:r>
          </a:p>
          <a:p>
            <a:pPr lvl="1"/>
            <a:r>
              <a:rPr lang="en-US" dirty="0" smtClean="0"/>
              <a:t>Has not progressed significantly in 60 years</a:t>
            </a:r>
          </a:p>
          <a:p>
            <a:r>
              <a:rPr lang="en-US" dirty="0" smtClean="0"/>
              <a:t>Scientific basis</a:t>
            </a:r>
          </a:p>
          <a:p>
            <a:pPr lvl="1"/>
            <a:r>
              <a:rPr lang="en-US" dirty="0" smtClean="0"/>
              <a:t>Traditionally – cancer cells</a:t>
            </a:r>
          </a:p>
          <a:p>
            <a:pPr lvl="1"/>
            <a:r>
              <a:rPr lang="en-US" dirty="0" smtClean="0"/>
              <a:t>More recently – non-cancer cells (immune system)</a:t>
            </a:r>
          </a:p>
          <a:p>
            <a:r>
              <a:rPr lang="en-US" dirty="0" smtClean="0"/>
              <a:t>Immune system and cancer</a:t>
            </a:r>
          </a:p>
          <a:p>
            <a:pPr lvl="1"/>
            <a:r>
              <a:rPr lang="en-US" dirty="0" smtClean="0"/>
              <a:t>Connection noted in 1863 (Virchow)</a:t>
            </a:r>
          </a:p>
          <a:p>
            <a:pPr lvl="1"/>
            <a:r>
              <a:rPr lang="en-US" dirty="0" smtClean="0"/>
              <a:t>But not exploited until recently</a:t>
            </a:r>
          </a:p>
          <a:p>
            <a:r>
              <a:rPr lang="en-US" dirty="0" smtClean="0"/>
              <a:t>Goal: look for trends in cancer immunotherapy</a:t>
            </a:r>
          </a:p>
          <a:p>
            <a:pPr lvl="2"/>
            <a:endParaRPr lang="en-US" dirty="0" smtClean="0"/>
          </a:p>
          <a:p>
            <a:pPr marL="119062" indent="0">
              <a:buNone/>
            </a:pPr>
            <a:endParaRPr lang="en-US" dirty="0" smtClean="0"/>
          </a:p>
          <a:p>
            <a:pPr lvl="1"/>
            <a:endParaRPr lang="en-US" dirty="0" smtClean="0"/>
          </a:p>
          <a:p>
            <a:pPr lvl="1"/>
            <a:endParaRPr lang="en-US" dirty="0"/>
          </a:p>
          <a:p>
            <a:pPr lvl="1"/>
            <a:endParaRPr lang="en-US" dirty="0" smtClean="0"/>
          </a:p>
        </p:txBody>
      </p:sp>
    </p:spTree>
    <p:extLst>
      <p:ext uri="{BB962C8B-B14F-4D97-AF65-F5344CB8AC3E}">
        <p14:creationId xmlns:p14="http://schemas.microsoft.com/office/powerpoint/2010/main" val="35034412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48"/>
            <a:ext cx="8229600" cy="1252728"/>
          </a:xfrm>
        </p:spPr>
        <p:txBody>
          <a:bodyPr/>
          <a:lstStyle/>
          <a:p>
            <a:pPr>
              <a:defRPr/>
            </a:pPr>
            <a:r>
              <a:rPr lang="en-US" dirty="0" smtClean="0">
                <a:effectLst>
                  <a:outerShdw blurRad="38100" dist="38100" dir="2700000" algn="tl">
                    <a:srgbClr val="000000">
                      <a:alpha val="43137"/>
                    </a:srgbClr>
                  </a:outerShdw>
                </a:effectLst>
              </a:rPr>
              <a:t>Acknowledgments </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defRPr/>
            </a:pPr>
            <a:r>
              <a:rPr lang="en-US" dirty="0" smtClean="0"/>
              <a:t>Michael J. Cairelli, D.O. </a:t>
            </a:r>
          </a:p>
          <a:p>
            <a:pPr>
              <a:defRPr/>
            </a:pPr>
            <a:r>
              <a:rPr lang="en-US" dirty="0" smtClean="0"/>
              <a:t>Marcelo Fiszman, M.D., Ph.D.</a:t>
            </a:r>
          </a:p>
          <a:p>
            <a:pPr>
              <a:defRPr/>
            </a:pPr>
            <a:r>
              <a:rPr lang="en-US" dirty="0" smtClean="0"/>
              <a:t>Halil Kilicoglu, Ph.D.</a:t>
            </a:r>
          </a:p>
          <a:p>
            <a:pPr>
              <a:defRPr/>
            </a:pPr>
            <a:r>
              <a:rPr lang="en-US" dirty="0" smtClean="0"/>
              <a:t>Graciela Rosemblat, Ph.D.</a:t>
            </a:r>
          </a:p>
          <a:p>
            <a:pPr>
              <a:defRPr/>
            </a:pPr>
            <a:r>
              <a:rPr lang="en-US" dirty="0" smtClean="0"/>
              <a:t>Dongwook Shin, Ph.D. </a:t>
            </a:r>
          </a:p>
          <a:p>
            <a:pPr>
              <a:defRPr/>
            </a:pPr>
            <a:r>
              <a:rPr lang="en-US" dirty="0" err="1" smtClean="0"/>
              <a:t>YarcData</a:t>
            </a:r>
            <a:r>
              <a:rPr lang="en-US" dirty="0" smtClean="0"/>
              <a:t> team</a:t>
            </a:r>
          </a:p>
        </p:txBody>
      </p:sp>
    </p:spTree>
    <p:extLst>
      <p:ext uri="{BB962C8B-B14F-4D97-AF65-F5344CB8AC3E}">
        <p14:creationId xmlns:p14="http://schemas.microsoft.com/office/powerpoint/2010/main" val="34238712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Disclaimer</a:t>
            </a:r>
            <a:endParaRPr lang="en-US" dirty="0"/>
          </a:p>
        </p:txBody>
      </p:sp>
      <p:sp>
        <p:nvSpPr>
          <p:cNvPr id="3" name="Content Placeholder 2"/>
          <p:cNvSpPr>
            <a:spLocks noGrp="1"/>
          </p:cNvSpPr>
          <p:nvPr>
            <p:ph idx="1"/>
          </p:nvPr>
        </p:nvSpPr>
        <p:spPr/>
        <p:txBody>
          <a:bodyPr/>
          <a:lstStyle/>
          <a:p>
            <a:pPr marL="119062" indent="0">
              <a:buNone/>
            </a:pPr>
            <a:r>
              <a:rPr lang="en-US" dirty="0" smtClean="0"/>
              <a:t>The </a:t>
            </a:r>
            <a:r>
              <a:rPr lang="en-US" dirty="0"/>
              <a:t>views and opinions expressed do not necessarily state or reflect those of the U.S. Government, and they may not be used for advertising or product endorsement purposes</a:t>
            </a:r>
            <a:r>
              <a:rPr lang="en-US" dirty="0" smtClean="0"/>
              <a:t>.</a:t>
            </a:r>
            <a:endParaRPr lang="en-US" dirty="0"/>
          </a:p>
        </p:txBody>
      </p:sp>
    </p:spTree>
    <p:extLst>
      <p:ext uri="{BB962C8B-B14F-4D97-AF65-F5344CB8AC3E}">
        <p14:creationId xmlns:p14="http://schemas.microsoft.com/office/powerpoint/2010/main" val="2374613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686800" cy="1252728"/>
          </a:xfrm>
        </p:spPr>
        <p:txBody>
          <a:bodyPr/>
          <a:lstStyle/>
          <a:p>
            <a:r>
              <a:rPr lang="en-US" dirty="0" smtClean="0"/>
              <a:t>Pilot project: </a:t>
            </a:r>
            <a:r>
              <a:rPr lang="en-US" dirty="0" smtClean="0">
                <a:solidFill>
                  <a:srgbClr val="75BAFF"/>
                </a:solidFill>
              </a:rPr>
              <a:t>Components</a:t>
            </a:r>
            <a:endParaRPr lang="en-US" dirty="0">
              <a:solidFill>
                <a:srgbClr val="75BAFF"/>
              </a:solidFill>
            </a:endParaRPr>
          </a:p>
        </p:txBody>
      </p:sp>
      <p:sp>
        <p:nvSpPr>
          <p:cNvPr id="3" name="Content Placeholder 2"/>
          <p:cNvSpPr>
            <a:spLocks noGrp="1"/>
          </p:cNvSpPr>
          <p:nvPr>
            <p:ph idx="1"/>
          </p:nvPr>
        </p:nvSpPr>
        <p:spPr>
          <a:xfrm>
            <a:off x="457200" y="1774825"/>
            <a:ext cx="8686800" cy="4110038"/>
          </a:xfrm>
        </p:spPr>
        <p:txBody>
          <a:bodyPr/>
          <a:lstStyle/>
          <a:p>
            <a:r>
              <a:rPr lang="en-US" dirty="0"/>
              <a:t>D</a:t>
            </a:r>
            <a:r>
              <a:rPr lang="en-US" dirty="0" smtClean="0"/>
              <a:t>ata </a:t>
            </a:r>
            <a:r>
              <a:rPr lang="en-US" dirty="0" smtClean="0"/>
              <a:t>and metadata </a:t>
            </a:r>
            <a:r>
              <a:rPr lang="en-US" dirty="0" smtClean="0"/>
              <a:t>in RDF</a:t>
            </a:r>
          </a:p>
          <a:p>
            <a:pPr lvl="1"/>
            <a:r>
              <a:rPr lang="en-US" dirty="0"/>
              <a:t>MEDLINE citations (</a:t>
            </a:r>
            <a:r>
              <a:rPr lang="en-US" dirty="0" smtClean="0"/>
              <a:t>22,496,051)</a:t>
            </a:r>
          </a:p>
          <a:p>
            <a:r>
              <a:rPr lang="en-US" dirty="0"/>
              <a:t>E</a:t>
            </a:r>
            <a:r>
              <a:rPr lang="en-US" dirty="0" smtClean="0"/>
              <a:t>ffective computing infrastructure</a:t>
            </a:r>
          </a:p>
          <a:p>
            <a:pPr lvl="1"/>
            <a:r>
              <a:rPr lang="en-US" dirty="0" err="1" smtClean="0"/>
              <a:t>YarcData</a:t>
            </a:r>
            <a:r>
              <a:rPr lang="en-US" dirty="0" smtClean="0"/>
              <a:t> </a:t>
            </a:r>
            <a:r>
              <a:rPr lang="en-US" dirty="0" err="1" smtClean="0"/>
              <a:t>Urika</a:t>
            </a:r>
            <a:r>
              <a:rPr lang="en-US" dirty="0" smtClean="0"/>
              <a:t> graph appliance</a:t>
            </a:r>
          </a:p>
          <a:p>
            <a:r>
              <a:rPr lang="en-US" dirty="0" smtClean="0"/>
              <a:t>Semantics</a:t>
            </a:r>
          </a:p>
          <a:p>
            <a:pPr lvl="1"/>
            <a:r>
              <a:rPr lang="en-US" dirty="0" smtClean="0"/>
              <a:t>Metadata</a:t>
            </a:r>
            <a:r>
              <a:rPr lang="en-US" dirty="0"/>
              <a:t>: 65,465,539 </a:t>
            </a:r>
            <a:r>
              <a:rPr lang="en-US" dirty="0" smtClean="0"/>
              <a:t>semantic predications </a:t>
            </a:r>
            <a:r>
              <a:rPr lang="en-US" dirty="0" smtClean="0"/>
              <a:t>in RDF</a:t>
            </a:r>
            <a:endParaRPr lang="en-US" dirty="0" smtClean="0"/>
          </a:p>
          <a:p>
            <a:pPr lvl="2"/>
            <a:r>
              <a:rPr lang="en-US" dirty="0" smtClean="0"/>
              <a:t>Produced with SemRep</a:t>
            </a:r>
            <a:endParaRPr lang="en-US" dirty="0"/>
          </a:p>
          <a:p>
            <a:pPr lvl="1"/>
            <a:r>
              <a:rPr lang="en-US" dirty="0" smtClean="0"/>
              <a:t>Application to manipulate predications</a:t>
            </a:r>
          </a:p>
          <a:p>
            <a:pPr lvl="2"/>
            <a:r>
              <a:rPr lang="en-US" dirty="0" smtClean="0"/>
              <a:t>Semantic MEDLINE</a:t>
            </a:r>
          </a:p>
        </p:txBody>
      </p:sp>
    </p:spTree>
    <p:extLst>
      <p:ext uri="{BB962C8B-B14F-4D97-AF65-F5344CB8AC3E}">
        <p14:creationId xmlns:p14="http://schemas.microsoft.com/office/powerpoint/2010/main" val="29706925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636"/>
            <a:ext cx="8686800" cy="1252728"/>
          </a:xfrm>
        </p:spPr>
        <p:txBody>
          <a:bodyPr/>
          <a:lstStyle/>
          <a:p>
            <a:r>
              <a:rPr lang="en-US" dirty="0" smtClean="0">
                <a:effectLst>
                  <a:outerShdw blurRad="38100" dist="38100" dir="2700000" algn="tl">
                    <a:srgbClr val="000000">
                      <a:alpha val="43137"/>
                    </a:srgbClr>
                  </a:outerShdw>
                </a:effectLst>
              </a:rPr>
              <a:t>Semantic </a:t>
            </a:r>
            <a:r>
              <a:rPr lang="en-US" dirty="0">
                <a:effectLst>
                  <a:outerShdw blurRad="38100" dist="38100" dir="2700000" algn="tl">
                    <a:srgbClr val="000000">
                      <a:alpha val="43137"/>
                    </a:srgbClr>
                  </a:outerShdw>
                </a:effectLst>
              </a:rPr>
              <a:t>p</a:t>
            </a:r>
            <a:r>
              <a:rPr lang="en-US" dirty="0" smtClean="0">
                <a:effectLst>
                  <a:outerShdw blurRad="38100" dist="38100" dir="2700000" algn="tl">
                    <a:srgbClr val="000000">
                      <a:alpha val="43137"/>
                    </a:srgbClr>
                  </a:outerShdw>
                </a:effectLst>
              </a:rPr>
              <a:t>rocessing</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Manipulate </a:t>
            </a:r>
            <a:r>
              <a:rPr lang="en-US" dirty="0" smtClean="0"/>
              <a:t>extracted information</a:t>
            </a:r>
            <a:endParaRPr lang="en-US" dirty="0" smtClean="0"/>
          </a:p>
          <a:p>
            <a:pPr lvl="1"/>
            <a:r>
              <a:rPr lang="en-US" dirty="0" smtClean="0"/>
              <a:t>Not just documents</a:t>
            </a:r>
          </a:p>
          <a:p>
            <a:r>
              <a:rPr lang="en-US" dirty="0" smtClean="0"/>
              <a:t>Bridge the gap between</a:t>
            </a:r>
          </a:p>
          <a:p>
            <a:pPr lvl="1"/>
            <a:r>
              <a:rPr lang="en-US" dirty="0" smtClean="0"/>
              <a:t>Language (text)</a:t>
            </a:r>
          </a:p>
          <a:p>
            <a:pPr lvl="1"/>
            <a:r>
              <a:rPr lang="en-US" dirty="0" smtClean="0"/>
              <a:t>Meaning</a:t>
            </a:r>
          </a:p>
          <a:p>
            <a:pPr eaLnBrk="1" hangingPunct="1"/>
            <a:r>
              <a:rPr lang="en-US" dirty="0" smtClean="0">
                <a:latin typeface="Arial" charset="0"/>
                <a:cs typeface="Arial" charset="0"/>
              </a:rPr>
              <a:t>Computable representation of meaning</a:t>
            </a:r>
          </a:p>
          <a:p>
            <a:pPr lvl="1" eaLnBrk="1" hangingPunct="1"/>
            <a:r>
              <a:rPr lang="en-US" dirty="0" smtClean="0">
                <a:latin typeface="Arial" charset="0"/>
                <a:cs typeface="Arial" charset="0"/>
              </a:rPr>
              <a:t>Semantic predications</a:t>
            </a:r>
          </a:p>
          <a:p>
            <a:endParaRPr lang="en-US" dirty="0" smtClean="0">
              <a:solidFill>
                <a:srgbClr val="FF0000"/>
              </a:solidFill>
            </a:endParaRPr>
          </a:p>
          <a:p>
            <a:endParaRPr lang="en-US" dirty="0" smtClean="0"/>
          </a:p>
          <a:p>
            <a:endParaRPr lang="en-US" dirty="0"/>
          </a:p>
        </p:txBody>
      </p:sp>
    </p:spTree>
    <p:extLst>
      <p:ext uri="{BB962C8B-B14F-4D97-AF65-F5344CB8AC3E}">
        <p14:creationId xmlns:p14="http://schemas.microsoft.com/office/powerpoint/2010/main" val="6553220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Semantic MEDLINE</a:t>
            </a:r>
            <a:endParaRPr lang="en-US" dirty="0"/>
          </a:p>
        </p:txBody>
      </p:sp>
      <p:sp>
        <p:nvSpPr>
          <p:cNvPr id="5" name="TextBox 4"/>
          <p:cNvSpPr txBox="1"/>
          <p:nvPr/>
        </p:nvSpPr>
        <p:spPr>
          <a:xfrm>
            <a:off x="1371600" y="2436035"/>
            <a:ext cx="6400800" cy="523220"/>
          </a:xfrm>
          <a:prstGeom prst="rect">
            <a:avLst/>
          </a:prstGeom>
          <a:noFill/>
          <a:ln w="38100">
            <a:solidFill>
              <a:srgbClr val="FFFF00"/>
            </a:solidFill>
          </a:ln>
        </p:spPr>
        <p:txBody>
          <a:bodyPr wrap="square" rtlCol="0">
            <a:spAutoFit/>
          </a:bodyPr>
          <a:lstStyle/>
          <a:p>
            <a:pPr algn="ctr"/>
            <a:r>
              <a:rPr lang="en-US" sz="2800" dirty="0" smtClean="0">
                <a:solidFill>
                  <a:schemeClr val="bg1"/>
                </a:solidFill>
              </a:rPr>
              <a:t>MEDLINE citations</a:t>
            </a:r>
            <a:endParaRPr lang="en-US" sz="2800" dirty="0">
              <a:solidFill>
                <a:schemeClr val="bg1"/>
              </a:solidFill>
            </a:endParaRPr>
          </a:p>
        </p:txBody>
      </p:sp>
      <p:sp>
        <p:nvSpPr>
          <p:cNvPr id="6" name="TextBox 5"/>
          <p:cNvSpPr txBox="1"/>
          <p:nvPr/>
        </p:nvSpPr>
        <p:spPr>
          <a:xfrm>
            <a:off x="1371600" y="3855387"/>
            <a:ext cx="6400800" cy="523220"/>
          </a:xfrm>
          <a:prstGeom prst="rect">
            <a:avLst/>
          </a:prstGeom>
          <a:noFill/>
          <a:ln w="38100">
            <a:solidFill>
              <a:srgbClr val="FFFF00"/>
            </a:solidFill>
          </a:ln>
        </p:spPr>
        <p:txBody>
          <a:bodyPr wrap="square" rtlCol="0">
            <a:spAutoFit/>
          </a:bodyPr>
          <a:lstStyle/>
          <a:p>
            <a:pPr algn="ctr"/>
            <a:r>
              <a:rPr lang="en-US" sz="2800" dirty="0" smtClean="0">
                <a:solidFill>
                  <a:schemeClr val="bg1"/>
                </a:solidFill>
              </a:rPr>
              <a:t>Semantic predications</a:t>
            </a:r>
            <a:endParaRPr lang="en-US" sz="2800" dirty="0">
              <a:solidFill>
                <a:schemeClr val="bg1"/>
              </a:solidFill>
            </a:endParaRPr>
          </a:p>
        </p:txBody>
      </p:sp>
      <p:sp>
        <p:nvSpPr>
          <p:cNvPr id="7" name="TextBox 6"/>
          <p:cNvSpPr txBox="1"/>
          <p:nvPr/>
        </p:nvSpPr>
        <p:spPr>
          <a:xfrm>
            <a:off x="1371600" y="5274739"/>
            <a:ext cx="6400800" cy="523220"/>
          </a:xfrm>
          <a:prstGeom prst="rect">
            <a:avLst/>
          </a:prstGeom>
          <a:noFill/>
          <a:ln w="38100">
            <a:solidFill>
              <a:srgbClr val="FFFF00"/>
            </a:solidFill>
          </a:ln>
        </p:spPr>
        <p:txBody>
          <a:bodyPr wrap="square" rtlCol="0">
            <a:spAutoFit/>
          </a:bodyPr>
          <a:lstStyle/>
          <a:p>
            <a:pPr algn="ctr"/>
            <a:r>
              <a:rPr lang="en-US" sz="2800" dirty="0" smtClean="0">
                <a:solidFill>
                  <a:schemeClr val="bg1"/>
                </a:solidFill>
              </a:rPr>
              <a:t>Graphical summary</a:t>
            </a:r>
            <a:endParaRPr lang="en-US" sz="2800" dirty="0">
              <a:solidFill>
                <a:schemeClr val="bg1"/>
              </a:solidFill>
            </a:endParaRPr>
          </a:p>
        </p:txBody>
      </p:sp>
      <p:sp>
        <p:nvSpPr>
          <p:cNvPr id="8" name="TextBox 7"/>
          <p:cNvSpPr txBox="1"/>
          <p:nvPr/>
        </p:nvSpPr>
        <p:spPr>
          <a:xfrm>
            <a:off x="1371600" y="1664804"/>
            <a:ext cx="6400800" cy="584775"/>
          </a:xfrm>
          <a:prstGeom prst="rect">
            <a:avLst/>
          </a:prstGeom>
          <a:noFill/>
          <a:ln w="38100">
            <a:solidFill>
              <a:srgbClr val="00FF00"/>
            </a:solidFill>
          </a:ln>
        </p:spPr>
        <p:txBody>
          <a:bodyPr wrap="square" rtlCol="0">
            <a:spAutoFit/>
          </a:bodyPr>
          <a:lstStyle/>
          <a:p>
            <a:pPr algn="ctr"/>
            <a:r>
              <a:rPr lang="en-US" sz="3200" dirty="0" smtClean="0">
                <a:solidFill>
                  <a:schemeClr val="bg1"/>
                </a:solidFill>
              </a:rPr>
              <a:t>Document retrieval</a:t>
            </a:r>
          </a:p>
        </p:txBody>
      </p:sp>
      <p:sp>
        <p:nvSpPr>
          <p:cNvPr id="9" name="TextBox 8"/>
          <p:cNvSpPr txBox="1"/>
          <p:nvPr/>
        </p:nvSpPr>
        <p:spPr>
          <a:xfrm>
            <a:off x="1371600" y="4565063"/>
            <a:ext cx="6400800" cy="523220"/>
          </a:xfrm>
          <a:prstGeom prst="rect">
            <a:avLst/>
          </a:prstGeom>
          <a:noFill/>
          <a:ln w="38100">
            <a:solidFill>
              <a:srgbClr val="00FF00"/>
            </a:solidFill>
          </a:ln>
        </p:spPr>
        <p:txBody>
          <a:bodyPr wrap="square" rtlCol="0">
            <a:spAutoFit/>
          </a:bodyPr>
          <a:lstStyle/>
          <a:p>
            <a:pPr algn="ctr"/>
            <a:r>
              <a:rPr lang="en-US" sz="2800" dirty="0" smtClean="0">
                <a:solidFill>
                  <a:schemeClr val="bg1"/>
                </a:solidFill>
              </a:rPr>
              <a:t>Automatic summarization</a:t>
            </a:r>
            <a:endParaRPr lang="en-US" sz="2800" dirty="0">
              <a:solidFill>
                <a:schemeClr val="bg1"/>
              </a:solidFill>
            </a:endParaRPr>
          </a:p>
        </p:txBody>
      </p:sp>
      <p:sp>
        <p:nvSpPr>
          <p:cNvPr id="10" name="TextBox 9"/>
          <p:cNvSpPr txBox="1"/>
          <p:nvPr/>
        </p:nvSpPr>
        <p:spPr>
          <a:xfrm>
            <a:off x="1371600" y="3145711"/>
            <a:ext cx="6400800" cy="523220"/>
          </a:xfrm>
          <a:prstGeom prst="rect">
            <a:avLst/>
          </a:prstGeom>
          <a:noFill/>
          <a:ln w="38100">
            <a:solidFill>
              <a:srgbClr val="00FF00"/>
            </a:solidFill>
          </a:ln>
        </p:spPr>
        <p:txBody>
          <a:bodyPr wrap="square" rtlCol="0">
            <a:spAutoFit/>
          </a:bodyPr>
          <a:lstStyle/>
          <a:p>
            <a:pPr algn="ctr"/>
            <a:r>
              <a:rPr lang="en-US" sz="2800" dirty="0" smtClean="0">
                <a:solidFill>
                  <a:schemeClr val="bg1"/>
                </a:solidFill>
              </a:rPr>
              <a:t>SemRep</a:t>
            </a:r>
            <a:endParaRPr lang="en-US" sz="2800" dirty="0">
              <a:solidFill>
                <a:schemeClr val="bg1"/>
              </a:solidFill>
            </a:endParaRPr>
          </a:p>
        </p:txBody>
      </p:sp>
      <p:sp>
        <p:nvSpPr>
          <p:cNvPr id="11" name="TextBox 10"/>
          <p:cNvSpPr txBox="1"/>
          <p:nvPr/>
        </p:nvSpPr>
        <p:spPr>
          <a:xfrm>
            <a:off x="1371600" y="5984413"/>
            <a:ext cx="6400800" cy="523220"/>
          </a:xfrm>
          <a:prstGeom prst="rect">
            <a:avLst/>
          </a:prstGeom>
          <a:noFill/>
          <a:ln w="38100">
            <a:solidFill>
              <a:srgbClr val="3399FF"/>
            </a:solidFill>
          </a:ln>
        </p:spPr>
        <p:txBody>
          <a:bodyPr wrap="square" rtlCol="0">
            <a:spAutoFit/>
          </a:bodyPr>
          <a:lstStyle/>
          <a:p>
            <a:pPr algn="ctr"/>
            <a:r>
              <a:rPr lang="en-US" sz="2800" dirty="0" smtClean="0">
                <a:solidFill>
                  <a:schemeClr val="bg1"/>
                </a:solidFill>
                <a:effectLst>
                  <a:outerShdw blurRad="38100" dist="38100" dir="2700000" algn="tl">
                    <a:srgbClr val="000000">
                      <a:alpha val="43137"/>
                    </a:srgbClr>
                  </a:outerShdw>
                </a:effectLst>
              </a:rPr>
              <a:t>Biomedical information management</a:t>
            </a:r>
            <a:endParaRPr lang="en-US" sz="28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3416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3874" name="Rectangle 2"/>
          <p:cNvSpPr>
            <a:spLocks noGrp="1" noChangeArrowheads="1"/>
          </p:cNvSpPr>
          <p:nvPr>
            <p:ph type="title"/>
          </p:nvPr>
        </p:nvSpPr>
        <p:spPr>
          <a:xfrm>
            <a:off x="457200" y="160048"/>
            <a:ext cx="8229600" cy="1252728"/>
          </a:xfrm>
        </p:spPr>
        <p:txBody>
          <a:bodyPr/>
          <a:lstStyle/>
          <a:p>
            <a:r>
              <a:rPr lang="en-US" dirty="0" smtClean="0"/>
              <a:t>SemRep: </a:t>
            </a:r>
            <a:r>
              <a:rPr lang="en-US" dirty="0" smtClean="0">
                <a:solidFill>
                  <a:srgbClr val="75BAFF"/>
                </a:solidFill>
                <a:effectLst>
                  <a:outerShdw blurRad="38100" dist="38100" dir="2700000" algn="tl">
                    <a:srgbClr val="000000">
                      <a:alpha val="43137"/>
                    </a:srgbClr>
                  </a:outerShdw>
                </a:effectLst>
              </a:rPr>
              <a:t>Extract predication</a:t>
            </a:r>
            <a:endParaRPr lang="en-US" dirty="0">
              <a:effectLst>
                <a:outerShdw blurRad="38100" dist="38100" dir="2700000" algn="tl">
                  <a:srgbClr val="000000">
                    <a:alpha val="43137"/>
                  </a:srgbClr>
                </a:outerShdw>
              </a:effectLst>
            </a:endParaRPr>
          </a:p>
        </p:txBody>
      </p:sp>
      <p:sp>
        <p:nvSpPr>
          <p:cNvPr id="1743875" name="Text Box 3"/>
          <p:cNvSpPr txBox="1">
            <a:spLocks noChangeArrowheads="1"/>
          </p:cNvSpPr>
          <p:nvPr/>
        </p:nvSpPr>
        <p:spPr bwMode="auto">
          <a:xfrm>
            <a:off x="610866" y="1486062"/>
            <a:ext cx="7772400" cy="5078313"/>
          </a:xfrm>
          <a:prstGeom prst="rect">
            <a:avLst/>
          </a:prstGeom>
          <a:solidFill>
            <a:schemeClr val="bg1"/>
          </a:solidFill>
          <a:ln w="9525">
            <a:noFill/>
            <a:miter lim="800000"/>
            <a:headEnd/>
            <a:tailEnd/>
          </a:ln>
          <a:effectLst/>
        </p:spPr>
        <p:txBody>
          <a:bodyPr wrap="square">
            <a:spAutoFit/>
          </a:bodyPr>
          <a:lstStyle/>
          <a:p>
            <a:pPr algn="just"/>
            <a:r>
              <a:rPr lang="en-US" sz="600" b="0" dirty="0">
                <a:solidFill>
                  <a:srgbClr val="000000"/>
                </a:solidFill>
              </a:rPr>
              <a:t>TI - </a:t>
            </a:r>
            <a:r>
              <a:rPr lang="en-US" sz="600" b="0" dirty="0" err="1">
                <a:solidFill>
                  <a:srgbClr val="7030A0"/>
                </a:solidFill>
              </a:rPr>
              <a:t>Exemestane</a:t>
            </a:r>
            <a:r>
              <a:rPr lang="en-US" sz="600" b="0" dirty="0">
                <a:solidFill>
                  <a:srgbClr val="7030A0"/>
                </a:solidFill>
              </a:rPr>
              <a:t> after non-steroidal </a:t>
            </a:r>
            <a:r>
              <a:rPr lang="en-US" sz="600" b="0" dirty="0" err="1">
                <a:solidFill>
                  <a:srgbClr val="7030A0"/>
                </a:solidFill>
              </a:rPr>
              <a:t>aromatase</a:t>
            </a:r>
            <a:r>
              <a:rPr lang="en-US" sz="600" b="0" dirty="0">
                <a:solidFill>
                  <a:srgbClr val="7030A0"/>
                </a:solidFill>
              </a:rPr>
              <a:t> inhibitors for post-menopausal women with advanced breast cancer. </a:t>
            </a:r>
            <a:r>
              <a:rPr lang="en-US" sz="600" b="0" dirty="0">
                <a:solidFill>
                  <a:srgbClr val="000000"/>
                </a:solidFill>
              </a:rPr>
              <a:t>AB - A retrospective analysis was performed on 31 consecutive locally advanced or metastatic breast cancer patients who commenced </a:t>
            </a:r>
            <a:r>
              <a:rPr lang="en-US" sz="600" b="0" dirty="0" err="1">
                <a:solidFill>
                  <a:srgbClr val="000000"/>
                </a:solidFill>
              </a:rPr>
              <a:t>exemestane</a:t>
            </a:r>
            <a:r>
              <a:rPr lang="en-US" sz="600" b="0" dirty="0">
                <a:solidFill>
                  <a:srgbClr val="000000"/>
                </a:solidFill>
              </a:rPr>
              <a:t> 25mg/d orally following previous treatment with Tamoxifen and a non-steroidal third-generation </a:t>
            </a:r>
            <a:r>
              <a:rPr lang="en-US" sz="600" b="0" dirty="0" err="1">
                <a:solidFill>
                  <a:srgbClr val="000000"/>
                </a:solidFill>
              </a:rPr>
              <a:t>aromatase</a:t>
            </a:r>
            <a:r>
              <a:rPr lang="en-US" sz="600" b="0" dirty="0">
                <a:solidFill>
                  <a:srgbClr val="000000"/>
                </a:solidFill>
              </a:rPr>
              <a:t> inhibitor (AI). Patients were seen 3 monthly until clinical or radiological disease progression. Median age was 64 years (range 34-90yrs). The average number of recurrences before starting </a:t>
            </a:r>
            <a:r>
              <a:rPr lang="en-US" sz="600" b="0" dirty="0" err="1">
                <a:solidFill>
                  <a:srgbClr val="000000"/>
                </a:solidFill>
              </a:rPr>
              <a:t>exemestane</a:t>
            </a:r>
            <a:r>
              <a:rPr lang="en-US" sz="600" b="0" dirty="0">
                <a:solidFill>
                  <a:srgbClr val="000000"/>
                </a:solidFill>
              </a:rPr>
              <a:t> was three (range 1-6). There were two complete responses (CR), four partial responses (PR), 12 with stable disease (SD) and 12 with progressive disease (PD). Objective response rate (CR+PR) was 19.4% and overall clinical benefit (CR+PR+SD 24 weeks) was 54.8%. The median durations of objective response and overall clinical benefit were 18 and 14 months, respectively. This data support the anti-</a:t>
            </a:r>
            <a:r>
              <a:rPr lang="en-US" sz="600" b="0" dirty="0" err="1">
                <a:solidFill>
                  <a:srgbClr val="000000"/>
                </a:solidFill>
              </a:rPr>
              <a:t>tumour</a:t>
            </a:r>
            <a:r>
              <a:rPr lang="en-US" sz="600" b="0" dirty="0">
                <a:solidFill>
                  <a:srgbClr val="000000"/>
                </a:solidFill>
              </a:rPr>
              <a:t> activity of </a:t>
            </a:r>
            <a:r>
              <a:rPr lang="en-US" sz="600" b="0" dirty="0" err="1">
                <a:solidFill>
                  <a:srgbClr val="000000"/>
                </a:solidFill>
              </a:rPr>
              <a:t>exemestane</a:t>
            </a:r>
            <a:r>
              <a:rPr lang="en-US" sz="600" b="0" dirty="0">
                <a:solidFill>
                  <a:srgbClr val="000000"/>
                </a:solidFill>
              </a:rPr>
              <a:t> 25mg daily in patients with locally advanced and/or metastatic breast cancer who have been previously exposed to non-steroidal AIs and Tamoxifen. TI - PKA-induced resistance to tamoxifen is associated with an altered orientation of </a:t>
            </a:r>
            <a:r>
              <a:rPr lang="en-US" sz="600" b="0" dirty="0" err="1">
                <a:solidFill>
                  <a:srgbClr val="000000"/>
                </a:solidFill>
              </a:rPr>
              <a:t>ERalpha</a:t>
            </a:r>
            <a:r>
              <a:rPr lang="en-US" sz="600" b="0" dirty="0">
                <a:solidFill>
                  <a:srgbClr val="000000"/>
                </a:solidFill>
              </a:rPr>
              <a:t> towards co-activator SRC-1. AB - Resistance to tamoxifen is observed in half of the recurrences in breast cancer, where the anti-estrogen tamoxifen acquires agonistic properties for </a:t>
            </a:r>
            <a:r>
              <a:rPr lang="en-US" sz="600" b="0" dirty="0" err="1">
                <a:solidFill>
                  <a:srgbClr val="000000"/>
                </a:solidFill>
              </a:rPr>
              <a:t>transactivating</a:t>
            </a:r>
            <a:r>
              <a:rPr lang="en-US" sz="600" b="0" dirty="0">
                <a:solidFill>
                  <a:srgbClr val="000000"/>
                </a:solidFill>
              </a:rPr>
              <a:t> estrogen receptor alpha (</a:t>
            </a:r>
            <a:r>
              <a:rPr lang="en-US" sz="600" b="0" dirty="0" err="1">
                <a:solidFill>
                  <a:srgbClr val="000000"/>
                </a:solidFill>
              </a:rPr>
              <a:t>ERalpha</a:t>
            </a:r>
            <a:r>
              <a:rPr lang="en-US" sz="600" b="0" dirty="0">
                <a:solidFill>
                  <a:srgbClr val="000000"/>
                </a:solidFill>
              </a:rPr>
              <a:t>). In a previous study, we showed that protein </a:t>
            </a:r>
            <a:r>
              <a:rPr lang="en-US" sz="600" b="0" dirty="0" err="1">
                <a:solidFill>
                  <a:srgbClr val="000000"/>
                </a:solidFill>
              </a:rPr>
              <a:t>kinase</a:t>
            </a:r>
            <a:r>
              <a:rPr lang="en-US" sz="600" b="0" dirty="0">
                <a:solidFill>
                  <a:srgbClr val="000000"/>
                </a:solidFill>
              </a:rPr>
              <a:t> A (PKA)-mediated phosphorylation of serine 305 (S305) of </a:t>
            </a:r>
            <a:r>
              <a:rPr lang="en-US" sz="600" b="0" dirty="0" err="1">
                <a:solidFill>
                  <a:srgbClr val="000000"/>
                </a:solidFill>
              </a:rPr>
              <a:t>ERalpha</a:t>
            </a:r>
            <a:r>
              <a:rPr lang="en-US" sz="600" b="0" dirty="0">
                <a:solidFill>
                  <a:srgbClr val="000000"/>
                </a:solidFill>
              </a:rPr>
              <a:t> results in resistance to tamoxifen. Now, we demonstrate that phosphorylation of S305 in </a:t>
            </a:r>
            <a:r>
              <a:rPr lang="en-US" sz="600" b="0" dirty="0" err="1">
                <a:solidFill>
                  <a:srgbClr val="000000"/>
                </a:solidFill>
              </a:rPr>
              <a:t>ERalpha</a:t>
            </a:r>
            <a:r>
              <a:rPr lang="en-US" sz="600" b="0" dirty="0">
                <a:solidFill>
                  <a:srgbClr val="000000"/>
                </a:solidFill>
              </a:rPr>
              <a:t> by PKA leads to an altered orientation between </a:t>
            </a:r>
            <a:r>
              <a:rPr lang="en-US" sz="600" b="0" dirty="0" err="1">
                <a:solidFill>
                  <a:srgbClr val="000000"/>
                </a:solidFill>
              </a:rPr>
              <a:t>ERalpha</a:t>
            </a:r>
            <a:r>
              <a:rPr lang="en-US" sz="600" b="0" dirty="0">
                <a:solidFill>
                  <a:srgbClr val="000000"/>
                </a:solidFill>
              </a:rPr>
              <a:t> and its </a:t>
            </a:r>
            <a:r>
              <a:rPr lang="en-US" sz="600" b="0" dirty="0" err="1">
                <a:solidFill>
                  <a:srgbClr val="000000"/>
                </a:solidFill>
              </a:rPr>
              <a:t>coactivator</a:t>
            </a:r>
            <a:r>
              <a:rPr lang="en-US" sz="600" b="0" dirty="0">
                <a:solidFill>
                  <a:srgbClr val="000000"/>
                </a:solidFill>
              </a:rPr>
              <a:t> SRC-1, which renders the transcription complex active in the presence of tamoxifen. This altered orientation involves the C-termini of </a:t>
            </a:r>
            <a:r>
              <a:rPr lang="en-US" sz="600" b="0" dirty="0" err="1">
                <a:solidFill>
                  <a:srgbClr val="000000"/>
                </a:solidFill>
              </a:rPr>
              <a:t>ERalpha</a:t>
            </a:r>
            <a:r>
              <a:rPr lang="en-US" sz="600" b="0" dirty="0">
                <a:solidFill>
                  <a:srgbClr val="000000"/>
                </a:solidFill>
              </a:rPr>
              <a:t> and SRC-1, which required a prolonged AF-1-mediated interaction. This intermolecular reorientation as a result of PKA-mediated phosphorylation of ERalpha-S305 and tamoxifen binding provides a unique model for resistance to the anticancer drug tamoxifen. TI - Comparative economic analysis of </a:t>
            </a:r>
            <a:r>
              <a:rPr lang="en-US" sz="600" b="0" dirty="0" err="1">
                <a:solidFill>
                  <a:srgbClr val="000000"/>
                </a:solidFill>
              </a:rPr>
              <a:t>aromatase</a:t>
            </a:r>
            <a:r>
              <a:rPr lang="en-US" sz="600" b="0" dirty="0">
                <a:solidFill>
                  <a:srgbClr val="000000"/>
                </a:solidFill>
              </a:rPr>
              <a:t> inhibitors and tamoxifen in the treatment of hormone-dependent breast cancer. AB - Within the past 2 years three separate groups reported marked improvements in relapse-free survival when </a:t>
            </a:r>
            <a:r>
              <a:rPr lang="en-US" sz="600" b="0" dirty="0" err="1">
                <a:solidFill>
                  <a:srgbClr val="000000"/>
                </a:solidFill>
              </a:rPr>
              <a:t>trastuzumab</a:t>
            </a:r>
            <a:r>
              <a:rPr lang="en-US" sz="600" b="0" dirty="0">
                <a:solidFill>
                  <a:srgbClr val="000000"/>
                </a:solidFill>
              </a:rPr>
              <a:t> was added to adjuvant chemotherapy in patients with HER2-overexpressing breast cancer. Notwithstanding the significance of this molecular target, the discovery of the estrogen receptor (ER) may be of even greater importance. Although tamoxifen has long been considered the hormonal therapy of choice for patients with estrogen-responsive breast cancer, accumulating clinical data suggest the new generation of </a:t>
            </a:r>
            <a:r>
              <a:rPr lang="en-US" sz="600" b="0" dirty="0" err="1">
                <a:solidFill>
                  <a:srgbClr val="000000"/>
                </a:solidFill>
              </a:rPr>
              <a:t>aromatase</a:t>
            </a:r>
            <a:r>
              <a:rPr lang="en-US" sz="600" b="0" dirty="0">
                <a:solidFill>
                  <a:srgbClr val="000000"/>
                </a:solidFill>
              </a:rPr>
              <a:t> inhibitors (AIs) is more effective and less toxic. With the availability of new information, guidelines have been updated and reformulated regarding the use of AIs as first-line hormonal therapy in postmenopausal women with ER-positive breast cancer. This paper, a product of the ongoing advances in oncology, incorporates two distinct, yet important, features of oncology; first, clinical concepts related to hormone-dependent breast cancer and second, </a:t>
            </a:r>
            <a:r>
              <a:rPr lang="en-US" sz="600" b="0" dirty="0" err="1">
                <a:solidFill>
                  <a:srgbClr val="000000"/>
                </a:solidFill>
              </a:rPr>
              <a:t>pharmacoeconomic</a:t>
            </a:r>
            <a:r>
              <a:rPr lang="en-US" sz="600" b="0" dirty="0">
                <a:solidFill>
                  <a:srgbClr val="000000"/>
                </a:solidFill>
              </a:rPr>
              <a:t> evaluation of the </a:t>
            </a:r>
            <a:r>
              <a:rPr lang="en-US" sz="600" b="0" dirty="0" err="1">
                <a:solidFill>
                  <a:srgbClr val="000000"/>
                </a:solidFill>
              </a:rPr>
              <a:t>antiestrogen</a:t>
            </a:r>
            <a:r>
              <a:rPr lang="en-US" sz="600" b="0" dirty="0">
                <a:solidFill>
                  <a:srgbClr val="000000"/>
                </a:solidFill>
              </a:rPr>
              <a:t> tamoxifen and the new generation of </a:t>
            </a:r>
            <a:r>
              <a:rPr lang="en-US" sz="600" b="0" dirty="0" err="1">
                <a:solidFill>
                  <a:srgbClr val="000000"/>
                </a:solidFill>
              </a:rPr>
              <a:t>antiaromatase</a:t>
            </a:r>
            <a:r>
              <a:rPr lang="en-US" sz="600" b="0" dirty="0">
                <a:solidFill>
                  <a:srgbClr val="000000"/>
                </a:solidFill>
              </a:rPr>
              <a:t> agents. TI - An alpha-fetoprotein-derived peptide reduces the uterine hyperplasia and increases the </a:t>
            </a:r>
            <a:r>
              <a:rPr lang="en-US" sz="600" b="0" dirty="0" err="1">
                <a:solidFill>
                  <a:srgbClr val="000000"/>
                </a:solidFill>
              </a:rPr>
              <a:t>antitumour</a:t>
            </a:r>
            <a:r>
              <a:rPr lang="en-US" sz="600" b="0" dirty="0">
                <a:solidFill>
                  <a:srgbClr val="000000"/>
                </a:solidFill>
              </a:rPr>
              <a:t> effect of tamoxifen. AB - Tamoxifen (Tam) is effective for the treatment and prevention of breast cancer. However, it has toxic drawbacks and has limited-duration utility because, over time, human </a:t>
            </a:r>
            <a:r>
              <a:rPr lang="en-US" sz="600" b="0" dirty="0" err="1">
                <a:solidFill>
                  <a:srgbClr val="000000"/>
                </a:solidFill>
              </a:rPr>
              <a:t>tumours</a:t>
            </a:r>
            <a:r>
              <a:rPr lang="en-US" sz="600" b="0" dirty="0">
                <a:solidFill>
                  <a:srgbClr val="000000"/>
                </a:solidFill>
              </a:rPr>
              <a:t> become refractory to Tam. Recently, a new nontoxic peptide, alpha-fetoprotein-derived peptide (</a:t>
            </a:r>
            <a:r>
              <a:rPr lang="en-US" sz="600" b="0" dirty="0" err="1">
                <a:solidFill>
                  <a:srgbClr val="000000"/>
                </a:solidFill>
              </a:rPr>
              <a:t>AFPep</a:t>
            </a:r>
            <a:r>
              <a:rPr lang="en-US" sz="600" b="0" dirty="0">
                <a:solidFill>
                  <a:srgbClr val="000000"/>
                </a:solidFill>
              </a:rPr>
              <a:t>) has been proposed for the treatment and prevention of breast cancer. The purpose of this paper is to determine whether combining </a:t>
            </a:r>
            <a:r>
              <a:rPr lang="en-US" sz="600" b="0" dirty="0" err="1">
                <a:solidFill>
                  <a:srgbClr val="000000"/>
                </a:solidFill>
              </a:rPr>
              <a:t>AFPep</a:t>
            </a:r>
            <a:r>
              <a:rPr lang="en-US" sz="600" b="0" dirty="0">
                <a:solidFill>
                  <a:srgbClr val="000000"/>
                </a:solidFill>
              </a:rPr>
              <a:t> with Tam would increase efficacy and reduce toxicity in experimental models of breast cancer. Low doses of </a:t>
            </a:r>
            <a:r>
              <a:rPr lang="en-US" sz="600" b="0" dirty="0" err="1">
                <a:solidFill>
                  <a:srgbClr val="000000"/>
                </a:solidFill>
              </a:rPr>
              <a:t>AFPep</a:t>
            </a:r>
            <a:r>
              <a:rPr lang="en-US" sz="600" b="0" dirty="0">
                <a:solidFill>
                  <a:srgbClr val="000000"/>
                </a:solidFill>
              </a:rPr>
              <a:t> and Tam were more effective in combination than either agent alone against breast cancer growth in cell culture, in </a:t>
            </a:r>
            <a:r>
              <a:rPr lang="en-US" sz="600" b="0" dirty="0" err="1">
                <a:solidFill>
                  <a:srgbClr val="000000"/>
                </a:solidFill>
              </a:rPr>
              <a:t>tumour-xenografted</a:t>
            </a:r>
            <a:r>
              <a:rPr lang="en-US" sz="600" b="0" dirty="0">
                <a:solidFill>
                  <a:srgbClr val="000000"/>
                </a:solidFill>
              </a:rPr>
              <a:t> mice, and in carcinogen-exposed rats. alpha-Fetoprotein-derived peptide interfered with Tam-induced uterine hyperplasia in immature mice, and showed no toxic effects. Unlike Tam, </a:t>
            </a:r>
            <a:r>
              <a:rPr lang="en-US" sz="600" b="0" dirty="0" err="1">
                <a:solidFill>
                  <a:srgbClr val="000000"/>
                </a:solidFill>
              </a:rPr>
              <a:t>AFPep</a:t>
            </a:r>
            <a:r>
              <a:rPr lang="en-US" sz="600" b="0" dirty="0">
                <a:solidFill>
                  <a:srgbClr val="000000"/>
                </a:solidFill>
              </a:rPr>
              <a:t> did not inhibit binding of </a:t>
            </a:r>
            <a:r>
              <a:rPr lang="en-US" sz="600" b="0" dirty="0" err="1">
                <a:solidFill>
                  <a:srgbClr val="000000"/>
                </a:solidFill>
              </a:rPr>
              <a:t>oestradiol</a:t>
            </a:r>
            <a:r>
              <a:rPr lang="en-US" sz="600" b="0" dirty="0">
                <a:solidFill>
                  <a:srgbClr val="000000"/>
                </a:solidFill>
              </a:rPr>
              <a:t> (E(2)) to </a:t>
            </a:r>
            <a:r>
              <a:rPr lang="en-US" sz="600" b="0" dirty="0" err="1">
                <a:solidFill>
                  <a:srgbClr val="000000"/>
                </a:solidFill>
              </a:rPr>
              <a:t>oestrogen</a:t>
            </a:r>
            <a:r>
              <a:rPr lang="en-US" sz="600" b="0" dirty="0">
                <a:solidFill>
                  <a:srgbClr val="000000"/>
                </a:solidFill>
              </a:rPr>
              <a:t> receptor (ER). Thus, these two agents </a:t>
            </a:r>
            <a:r>
              <a:rPr lang="en-US" sz="600" b="0" dirty="0" err="1">
                <a:solidFill>
                  <a:srgbClr val="000000"/>
                </a:solidFill>
              </a:rPr>
              <a:t>utilise</a:t>
            </a:r>
            <a:r>
              <a:rPr lang="en-US" sz="600" b="0" dirty="0">
                <a:solidFill>
                  <a:srgbClr val="000000"/>
                </a:solidFill>
              </a:rPr>
              <a:t> different mechanisms to interfere with ER functionality, yet work cooperatively to reduce breast cancer growth and alleviate Tam's troubling toxicity of uterine hyperplasia and appear to be a rational combination for the treatment of ER-positive breast </a:t>
            </a:r>
            <a:r>
              <a:rPr lang="en-US" sz="600" b="0" dirty="0" err="1">
                <a:solidFill>
                  <a:srgbClr val="000000"/>
                </a:solidFill>
              </a:rPr>
              <a:t>cancer.British</a:t>
            </a:r>
            <a:r>
              <a:rPr lang="en-US" sz="600" b="0" dirty="0">
                <a:solidFill>
                  <a:srgbClr val="000000"/>
                </a:solidFill>
              </a:rPr>
              <a:t> Journal of Cancer (2007) 97, 327-333. TI - Adjuvant </a:t>
            </a:r>
            <a:r>
              <a:rPr lang="en-US" sz="600" b="0" dirty="0" err="1">
                <a:solidFill>
                  <a:srgbClr val="000000"/>
                </a:solidFill>
              </a:rPr>
              <a:t>trastuzumab</a:t>
            </a:r>
            <a:r>
              <a:rPr lang="en-US" sz="600" b="0" dirty="0">
                <a:solidFill>
                  <a:srgbClr val="000000"/>
                </a:solidFill>
              </a:rPr>
              <a:t> in the treatment of HER-2-positive early breast cancer: a meta-analyses of published randomized trials. AB - ABSTRACT: BACKGROUND: Breast cancer is the most common cancer in women in the U.S. and western Europe. Amplification of the her-2/</a:t>
            </a:r>
            <a:r>
              <a:rPr lang="en-US" sz="600" b="0" dirty="0" err="1">
                <a:solidFill>
                  <a:srgbClr val="000000"/>
                </a:solidFill>
              </a:rPr>
              <a:t>neu</a:t>
            </a:r>
            <a:r>
              <a:rPr lang="en-US" sz="600" b="0" dirty="0">
                <a:solidFill>
                  <a:srgbClr val="000000"/>
                </a:solidFill>
              </a:rPr>
              <a:t> gene occurs in approximately 25% of invasive </a:t>
            </a:r>
            <a:r>
              <a:rPr lang="en-US" sz="600" b="0" dirty="0" err="1">
                <a:solidFill>
                  <a:srgbClr val="000000"/>
                </a:solidFill>
              </a:rPr>
              <a:t>ductal</a:t>
            </a:r>
            <a:r>
              <a:rPr lang="en-US" sz="600" b="0" dirty="0">
                <a:solidFill>
                  <a:srgbClr val="000000"/>
                </a:solidFill>
              </a:rPr>
              <a:t> carcinomas of the breast. The first HER-2/</a:t>
            </a:r>
            <a:r>
              <a:rPr lang="en-US" sz="600" b="0" dirty="0" err="1">
                <a:solidFill>
                  <a:srgbClr val="000000"/>
                </a:solidFill>
              </a:rPr>
              <a:t>neu</a:t>
            </a:r>
            <a:r>
              <a:rPr lang="en-US" sz="600" b="0" dirty="0">
                <a:solidFill>
                  <a:srgbClr val="000000"/>
                </a:solidFill>
              </a:rPr>
              <a:t>-targeted approach to reach the clinic was </a:t>
            </a:r>
            <a:r>
              <a:rPr lang="en-US" sz="600" b="0" dirty="0" err="1">
                <a:solidFill>
                  <a:srgbClr val="000000"/>
                </a:solidFill>
              </a:rPr>
              <a:t>trastuzumab</a:t>
            </a:r>
            <a:r>
              <a:rPr lang="en-US" sz="600" b="0" dirty="0">
                <a:solidFill>
                  <a:srgbClr val="000000"/>
                </a:solidFill>
              </a:rPr>
              <a:t>, a humanized monoclonal antibody directed against the extracellular domain of the HER-2/</a:t>
            </a:r>
            <a:r>
              <a:rPr lang="en-US" sz="600" b="0" dirty="0" err="1">
                <a:solidFill>
                  <a:srgbClr val="000000"/>
                </a:solidFill>
              </a:rPr>
              <a:t>neu</a:t>
            </a:r>
            <a:r>
              <a:rPr lang="en-US" sz="600" b="0" dirty="0">
                <a:solidFill>
                  <a:srgbClr val="000000"/>
                </a:solidFill>
              </a:rPr>
              <a:t> protein. </a:t>
            </a:r>
            <a:r>
              <a:rPr lang="en-US" sz="600" b="0" dirty="0" err="1">
                <a:solidFill>
                  <a:srgbClr val="000000"/>
                </a:solidFill>
              </a:rPr>
              <a:t>Trastuzumab</a:t>
            </a:r>
            <a:r>
              <a:rPr lang="en-US" sz="600" b="0" dirty="0">
                <a:solidFill>
                  <a:srgbClr val="000000"/>
                </a:solidFill>
              </a:rPr>
              <a:t> therapy prolongs the survival of patients with </a:t>
            </a:r>
            <a:r>
              <a:rPr lang="en-US" sz="600" b="0" dirty="0" err="1">
                <a:solidFill>
                  <a:srgbClr val="000000"/>
                </a:solidFill>
              </a:rPr>
              <a:t>metastatico</a:t>
            </a:r>
            <a:r>
              <a:rPr lang="en-US" sz="600" b="0" dirty="0">
                <a:solidFill>
                  <a:srgbClr val="000000"/>
                </a:solidFill>
              </a:rPr>
              <a:t> HER-2/</a:t>
            </a:r>
            <a:r>
              <a:rPr lang="en-US" sz="600" b="0" dirty="0" err="1">
                <a:solidFill>
                  <a:srgbClr val="000000"/>
                </a:solidFill>
              </a:rPr>
              <a:t>neu-overexpressing</a:t>
            </a:r>
            <a:r>
              <a:rPr lang="en-US" sz="600" b="0" dirty="0">
                <a:solidFill>
                  <a:srgbClr val="000000"/>
                </a:solidFill>
              </a:rPr>
              <a:t> breast cancer when combined with chemotherapy and has recently been demonstrated to lead to dramatic improvements in disease-free survival when used in the adjuvant therapy setting in combination with or following chemotherapy. Here, we performed a meta-analyses of completed clinical trials of adjuvant </a:t>
            </a:r>
            <a:r>
              <a:rPr lang="en-US" sz="600" b="0" dirty="0" err="1">
                <a:solidFill>
                  <a:srgbClr val="000000"/>
                </a:solidFill>
              </a:rPr>
              <a:t>trastuzumab</a:t>
            </a:r>
            <a:r>
              <a:rPr lang="en-US" sz="600" b="0" dirty="0">
                <a:solidFill>
                  <a:srgbClr val="000000"/>
                </a:solidFill>
              </a:rPr>
              <a:t> in the adjuvant setting. Survival, recurrence, brain metastases, </a:t>
            </a:r>
            <a:r>
              <a:rPr lang="en-US" sz="600" b="0" dirty="0" err="1">
                <a:solidFill>
                  <a:srgbClr val="000000"/>
                </a:solidFill>
              </a:rPr>
              <a:t>cardiotoxicity</a:t>
            </a:r>
            <a:r>
              <a:rPr lang="en-US" sz="600" b="0" dirty="0">
                <a:solidFill>
                  <a:srgbClr val="000000"/>
                </a:solidFill>
              </a:rPr>
              <a:t> and directions for future research are discussed. METHODS: A meta-analysis of randomized controlled trials (RCT) was performed comparing adjuvant </a:t>
            </a:r>
            <a:r>
              <a:rPr lang="en-US" sz="600" b="0" dirty="0" err="1">
                <a:solidFill>
                  <a:srgbClr val="000000"/>
                </a:solidFill>
              </a:rPr>
              <a:t>trastuzumab</a:t>
            </a:r>
            <a:r>
              <a:rPr lang="en-US" sz="600" b="0" dirty="0">
                <a:solidFill>
                  <a:srgbClr val="000000"/>
                </a:solidFill>
              </a:rPr>
              <a:t> treatment for HER2-positive early breast cancer (EBC) to observation. The MEDLINE, EMBASE, CANCERLIT and Cochrane Library databases, and abstracts published in the annual proceedings were systematically searched for evidence. Relevant reports were reviewed by two reviewers independently and the references from these reports were searched for additional trials, using guidelines set by QUOROM statement criteria. RESULTS: Pooled results from that five randomized trials of adjuvant </a:t>
            </a:r>
            <a:r>
              <a:rPr lang="en-US" sz="600" b="0" dirty="0" err="1">
                <a:solidFill>
                  <a:srgbClr val="000000"/>
                </a:solidFill>
              </a:rPr>
              <a:t>Trastuzumab</a:t>
            </a:r>
            <a:r>
              <a:rPr lang="en-US" sz="600" b="0" dirty="0">
                <a:solidFill>
                  <a:srgbClr val="000000"/>
                </a:solidFill>
              </a:rPr>
              <a:t> showed a significant reduction of mortality (p0.00001), recurrence (p0.00001), metastases rates (p0.00001) and second tumors other than breast cancer (p=0.007) as compared to no adjuvant </a:t>
            </a:r>
            <a:r>
              <a:rPr lang="en-US" sz="600" b="0" dirty="0" err="1">
                <a:solidFill>
                  <a:srgbClr val="000000"/>
                </a:solidFill>
              </a:rPr>
              <a:t>Trastuzumab</a:t>
            </a:r>
            <a:r>
              <a:rPr lang="en-US" sz="600" b="0" dirty="0">
                <a:solidFill>
                  <a:srgbClr val="000000"/>
                </a:solidFill>
              </a:rPr>
              <a:t> patients. There were more grade III or IV cardiac toxicity after </a:t>
            </a:r>
            <a:r>
              <a:rPr lang="en-US" sz="600" b="0" dirty="0" err="1">
                <a:solidFill>
                  <a:srgbClr val="000000"/>
                </a:solidFill>
              </a:rPr>
              <a:t>trastuzumab</a:t>
            </a:r>
            <a:r>
              <a:rPr lang="en-US" sz="600" b="0" dirty="0">
                <a:solidFill>
                  <a:srgbClr val="000000"/>
                </a:solidFill>
              </a:rPr>
              <a:t> (203/4555 = 4.5%) versus no </a:t>
            </a:r>
            <a:r>
              <a:rPr lang="en-US" sz="600" b="0" dirty="0" err="1">
                <a:solidFill>
                  <a:srgbClr val="000000"/>
                </a:solidFill>
              </a:rPr>
              <a:t>trastuzumab</a:t>
            </a:r>
            <a:r>
              <a:rPr lang="en-US" sz="600" b="0" dirty="0">
                <a:solidFill>
                  <a:srgbClr val="000000"/>
                </a:solidFill>
              </a:rPr>
              <a:t> (86/4562 = 1.8%). The likelihood of cardiac toxicity was 2.45-fold higher (95% CI 1.89 - 3.16) in </a:t>
            </a:r>
            <a:r>
              <a:rPr lang="en-US" sz="600" b="0" dirty="0" err="1">
                <a:solidFill>
                  <a:srgbClr val="000000"/>
                </a:solidFill>
              </a:rPr>
              <a:t>trastuzumab</a:t>
            </a:r>
            <a:r>
              <a:rPr lang="en-US" sz="600" b="0" dirty="0">
                <a:solidFill>
                  <a:srgbClr val="000000"/>
                </a:solidFill>
              </a:rPr>
              <a:t> arms, however that result was associated with heterogeneity. The likelihood of brain metastases was 1.82-fold higher (95% CI 1.16 - 2.85) in patients who received </a:t>
            </a:r>
            <a:r>
              <a:rPr lang="en-US" sz="600" b="0" dirty="0" err="1">
                <a:solidFill>
                  <a:srgbClr val="000000"/>
                </a:solidFill>
              </a:rPr>
              <a:t>trastuzumab</a:t>
            </a:r>
            <a:r>
              <a:rPr lang="en-US" sz="600" b="0" dirty="0">
                <a:solidFill>
                  <a:srgbClr val="000000"/>
                </a:solidFill>
              </a:rPr>
              <a:t>. CONCLUSION: The results from this meta-analysis are sufficiently compelling to consider 1 year of adjuvant </a:t>
            </a:r>
            <a:r>
              <a:rPr lang="en-US" sz="600" b="0" dirty="0" err="1">
                <a:solidFill>
                  <a:srgbClr val="000000"/>
                </a:solidFill>
              </a:rPr>
              <a:t>trastuzumab</a:t>
            </a:r>
            <a:r>
              <a:rPr lang="en-US" sz="600" b="0" dirty="0">
                <a:solidFill>
                  <a:srgbClr val="000000"/>
                </a:solidFill>
              </a:rPr>
              <a:t> treatment for women with HER-2-positive EBC based on the risk: benefit ratio demonstrated in these studies. Adequate assessment of HER-2/</a:t>
            </a:r>
            <a:r>
              <a:rPr lang="en-US" sz="600" b="0" dirty="0" err="1">
                <a:solidFill>
                  <a:srgbClr val="000000"/>
                </a:solidFill>
              </a:rPr>
              <a:t>neu</a:t>
            </a:r>
            <a:r>
              <a:rPr lang="en-US" sz="600" b="0" dirty="0">
                <a:solidFill>
                  <a:srgbClr val="000000"/>
                </a:solidFill>
              </a:rPr>
              <a:t> status is critical, and careful cardiac monitoring is warranted because of cardiac toxicity. Clinical trials should be designed to answer unsolved questions. TI - Prognostic and Predictive Value of Centrally Reviewed Expression of Estrogen and Progesterone Receptors in a Randomized Trial Comparing </a:t>
            </a:r>
            <a:r>
              <a:rPr lang="en-US" sz="600" b="0" dirty="0" err="1">
                <a:solidFill>
                  <a:srgbClr val="000000"/>
                </a:solidFill>
              </a:rPr>
              <a:t>Letrozole</a:t>
            </a:r>
            <a:r>
              <a:rPr lang="en-US" sz="600" b="0" dirty="0">
                <a:solidFill>
                  <a:srgbClr val="000000"/>
                </a:solidFill>
              </a:rPr>
              <a:t> and Tamoxifen Adjuvant Therapy for Postmenopausal Women With Early Breast Cancer: Results From the BIG 1-98 Collaborative Groups. AB - PURPOSE: To evaluate locally versus centrally assessed estrogen (ER) and progesterone (</a:t>
            </a:r>
            <a:r>
              <a:rPr lang="en-US" sz="600" b="0" dirty="0" err="1">
                <a:solidFill>
                  <a:srgbClr val="000000"/>
                </a:solidFill>
              </a:rPr>
              <a:t>PgR</a:t>
            </a:r>
            <a:r>
              <a:rPr lang="en-US" sz="600" b="0" dirty="0">
                <a:solidFill>
                  <a:srgbClr val="000000"/>
                </a:solidFill>
              </a:rPr>
              <a:t>) receptor status and the impact of </a:t>
            </a:r>
            <a:r>
              <a:rPr lang="en-US" sz="600" b="0" dirty="0" err="1">
                <a:solidFill>
                  <a:srgbClr val="000000"/>
                </a:solidFill>
              </a:rPr>
              <a:t>PgR</a:t>
            </a:r>
            <a:r>
              <a:rPr lang="en-US" sz="600" b="0" dirty="0">
                <a:solidFill>
                  <a:srgbClr val="000000"/>
                </a:solidFill>
              </a:rPr>
              <a:t> on </a:t>
            </a:r>
            <a:r>
              <a:rPr lang="en-US" sz="600" b="0" dirty="0" err="1">
                <a:solidFill>
                  <a:srgbClr val="000000"/>
                </a:solidFill>
              </a:rPr>
              <a:t>letrozole</a:t>
            </a:r>
            <a:r>
              <a:rPr lang="en-US" sz="600" b="0" dirty="0">
                <a:solidFill>
                  <a:srgbClr val="000000"/>
                </a:solidFill>
              </a:rPr>
              <a:t> adjuvant therapy compared with tamoxifen in postmenopausal women with early breast cancer. PATIENTS AND METHODS: Breast International Group (BIG) 1-98 randomly assigned 8,010 patients to four arms comparing </a:t>
            </a:r>
            <a:r>
              <a:rPr lang="en-US" sz="600" b="0" dirty="0" err="1">
                <a:solidFill>
                  <a:srgbClr val="000000"/>
                </a:solidFill>
              </a:rPr>
              <a:t>letrozole</a:t>
            </a:r>
            <a:r>
              <a:rPr lang="en-US" sz="600" b="0" dirty="0">
                <a:solidFill>
                  <a:srgbClr val="000000"/>
                </a:solidFill>
              </a:rPr>
              <a:t> and tamoxifen with sequences of each agent. The Central Pathology Office received material for 6,549 patients (82%), of which 79% were assessable (6,291 patients). Prognostic and predictive value of both local and central hormone receptor expression on disease-free survival (DFS) were evaluated among 3,650 assessable patients assigned to the </a:t>
            </a:r>
            <a:r>
              <a:rPr lang="en-US" sz="600" b="0" dirty="0" err="1">
                <a:solidFill>
                  <a:srgbClr val="000000"/>
                </a:solidFill>
              </a:rPr>
              <a:t>monotherapy</a:t>
            </a:r>
            <a:r>
              <a:rPr lang="en-US" sz="600" b="0" dirty="0">
                <a:solidFill>
                  <a:srgbClr val="000000"/>
                </a:solidFill>
              </a:rPr>
              <a:t> arms. Prognostic value and the treatment effect were estimated for centrally assessed ER and </a:t>
            </a:r>
            <a:r>
              <a:rPr lang="en-US" sz="600" b="0" dirty="0" err="1">
                <a:solidFill>
                  <a:srgbClr val="000000"/>
                </a:solidFill>
              </a:rPr>
              <a:t>PgR</a:t>
            </a:r>
            <a:r>
              <a:rPr lang="en-US" sz="600" b="0" dirty="0">
                <a:solidFill>
                  <a:srgbClr val="000000"/>
                </a:solidFill>
              </a:rPr>
              <a:t> expression levels using the Subpopulation Treatment Effect Pattern Plot. RESULTS: Central review confirmed 97% of tumors as hormone receptor-positive (ER and/or </a:t>
            </a:r>
            <a:r>
              <a:rPr lang="en-US" sz="600" b="0" dirty="0" err="1">
                <a:solidFill>
                  <a:srgbClr val="000000"/>
                </a:solidFill>
              </a:rPr>
              <a:t>PgR</a:t>
            </a:r>
            <a:r>
              <a:rPr lang="en-US" sz="600" b="0" dirty="0">
                <a:solidFill>
                  <a:srgbClr val="000000"/>
                </a:solidFill>
              </a:rPr>
              <a:t> &gt;/=10%). Of 105 tumors locally ER-negative, 73 were found to have more than 10% positive cells, and eight had 1% to 9%. Of 6,100 tumors locally ER positive, 66 were found to have no staining, and 54 had only 1% to 9%. Discordance was more marked for </a:t>
            </a:r>
            <a:r>
              <a:rPr lang="en-US" sz="600" b="0" dirty="0" err="1">
                <a:solidFill>
                  <a:srgbClr val="000000"/>
                </a:solidFill>
              </a:rPr>
              <a:t>PgR</a:t>
            </a:r>
            <a:r>
              <a:rPr lang="en-US" sz="600" b="0" dirty="0">
                <a:solidFill>
                  <a:srgbClr val="000000"/>
                </a:solidFill>
              </a:rPr>
              <a:t> than ER. Patients with tumors reclassified centrally as ER-negative, or as hormone receptor-negative, had poor DFS. Centrally assessed ER and </a:t>
            </a:r>
            <a:r>
              <a:rPr lang="en-US" sz="600" b="0" dirty="0" err="1">
                <a:solidFill>
                  <a:srgbClr val="000000"/>
                </a:solidFill>
              </a:rPr>
              <a:t>PgR</a:t>
            </a:r>
            <a:r>
              <a:rPr lang="en-US" sz="600" b="0" dirty="0">
                <a:solidFill>
                  <a:srgbClr val="000000"/>
                </a:solidFill>
              </a:rPr>
              <a:t> showed prognostic value. Among patients with centrally assessed ER-expressing tumors, </a:t>
            </a:r>
            <a:r>
              <a:rPr lang="en-US" sz="600" b="0" dirty="0" err="1">
                <a:solidFill>
                  <a:srgbClr val="000000"/>
                </a:solidFill>
              </a:rPr>
              <a:t>letrozole</a:t>
            </a:r>
            <a:r>
              <a:rPr lang="en-US" sz="600" b="0" dirty="0">
                <a:solidFill>
                  <a:srgbClr val="000000"/>
                </a:solidFill>
              </a:rPr>
              <a:t> showed better DFS than tamoxifen, irrespective of </a:t>
            </a:r>
            <a:r>
              <a:rPr lang="en-US" sz="600" b="0" dirty="0" err="1">
                <a:solidFill>
                  <a:srgbClr val="000000"/>
                </a:solidFill>
              </a:rPr>
              <a:t>PgR</a:t>
            </a:r>
            <a:r>
              <a:rPr lang="en-US" sz="600" b="0" dirty="0">
                <a:solidFill>
                  <a:srgbClr val="000000"/>
                </a:solidFill>
              </a:rPr>
              <a:t> expression level. CONCLUSION: Central review changed the assessment of receptor status in a substantial proportion of patients, and should be performed whenever possible in similar trials. </a:t>
            </a:r>
            <a:r>
              <a:rPr lang="en-US" sz="600" b="0" dirty="0" err="1">
                <a:solidFill>
                  <a:srgbClr val="000000"/>
                </a:solidFill>
              </a:rPr>
              <a:t>PgR</a:t>
            </a:r>
            <a:r>
              <a:rPr lang="en-US" sz="600" b="0" dirty="0">
                <a:solidFill>
                  <a:srgbClr val="000000"/>
                </a:solidFill>
              </a:rPr>
              <a:t> expression did not affect the relative efficacy of </a:t>
            </a:r>
            <a:r>
              <a:rPr lang="en-US" sz="600" b="0" dirty="0" err="1">
                <a:solidFill>
                  <a:srgbClr val="000000"/>
                </a:solidFill>
              </a:rPr>
              <a:t>letrozole</a:t>
            </a:r>
            <a:r>
              <a:rPr lang="en-US" sz="600" b="0" dirty="0">
                <a:solidFill>
                  <a:srgbClr val="000000"/>
                </a:solidFill>
              </a:rPr>
              <a:t> over tamoxifen. TI - Drug insight: breast cancer prevention and tissue-targeted hormone replacement therapy. AB - The first-generation selective estrogen receptor modulator (SERM) tamoxifen has been the mainstream hormone therapy in breast cancer. Tamoxifen benefits all stages of the disease, but its use increases the risk of uterine cancer and </a:t>
            </a:r>
            <a:r>
              <a:rPr lang="en-US" sz="600" b="0" dirty="0" err="1">
                <a:solidFill>
                  <a:srgbClr val="000000"/>
                </a:solidFill>
              </a:rPr>
              <a:t>thromboembolic</a:t>
            </a:r>
            <a:r>
              <a:rPr lang="en-US" sz="600" b="0" dirty="0">
                <a:solidFill>
                  <a:srgbClr val="000000"/>
                </a:solidFill>
              </a:rPr>
              <a:t> events and it can only be administered for 5 years. Aromatase inhibitors are superior to tamoxifen at advanced stages of disease and as </a:t>
            </a:r>
            <a:r>
              <a:rPr lang="en-US" sz="600" b="0" dirty="0" err="1">
                <a:solidFill>
                  <a:srgbClr val="000000"/>
                </a:solidFill>
              </a:rPr>
              <a:t>adjuvants</a:t>
            </a:r>
            <a:r>
              <a:rPr lang="en-US" sz="600" b="0" dirty="0">
                <a:solidFill>
                  <a:srgbClr val="000000"/>
                </a:solidFill>
              </a:rPr>
              <a:t>; however, because they increase fractures, </a:t>
            </a:r>
            <a:r>
              <a:rPr lang="en-US" sz="600" b="0" dirty="0" err="1">
                <a:solidFill>
                  <a:srgbClr val="000000"/>
                </a:solidFill>
              </a:rPr>
              <a:t>aromatase</a:t>
            </a:r>
            <a:r>
              <a:rPr lang="en-US" sz="600" b="0" dirty="0">
                <a:solidFill>
                  <a:srgbClr val="000000"/>
                </a:solidFill>
              </a:rPr>
              <a:t> inhibitors are unlikely to be used to prevent disease. </a:t>
            </a:r>
            <a:r>
              <a:rPr lang="en-US" sz="600" b="0" dirty="0" err="1">
                <a:solidFill>
                  <a:srgbClr val="000000"/>
                </a:solidFill>
              </a:rPr>
              <a:t>Raloxifene</a:t>
            </a:r>
            <a:r>
              <a:rPr lang="en-US" sz="600" b="0" dirty="0">
                <a:solidFill>
                  <a:srgbClr val="000000"/>
                </a:solidFill>
              </a:rPr>
              <a:t>, a second-generation SERM, leads, like tamoxifen, to approximately 50% fewer cases of invasive breast cancer in high risk women, with a lower incidence of </a:t>
            </a:r>
            <a:r>
              <a:rPr lang="en-US" sz="600" b="0" dirty="0" err="1">
                <a:solidFill>
                  <a:srgbClr val="000000"/>
                </a:solidFill>
              </a:rPr>
              <a:t>thromboembolic</a:t>
            </a:r>
            <a:r>
              <a:rPr lang="en-US" sz="600" b="0" dirty="0">
                <a:solidFill>
                  <a:srgbClr val="000000"/>
                </a:solidFill>
              </a:rPr>
              <a:t> events. Several other SERMs are in development to improve tissue specificity, efficacy and tolerance. </a:t>
            </a:r>
            <a:r>
              <a:rPr lang="en-US" sz="600" b="0" dirty="0" err="1">
                <a:solidFill>
                  <a:srgbClr val="000000"/>
                </a:solidFill>
              </a:rPr>
              <a:t>Raloxifene</a:t>
            </a:r>
            <a:r>
              <a:rPr lang="en-US" sz="600" b="0" dirty="0">
                <a:solidFill>
                  <a:srgbClr val="000000"/>
                </a:solidFill>
              </a:rPr>
              <a:t> shows protection against vertebral fractures similar to </a:t>
            </a:r>
            <a:r>
              <a:rPr lang="en-US" sz="600" b="0" dirty="0" err="1">
                <a:solidFill>
                  <a:srgbClr val="000000"/>
                </a:solidFill>
              </a:rPr>
              <a:t>bisphosphonates</a:t>
            </a:r>
            <a:r>
              <a:rPr lang="en-US" sz="600" b="0" dirty="0">
                <a:solidFill>
                  <a:srgbClr val="000000"/>
                </a:solidFill>
              </a:rPr>
              <a:t>; however, no significant effect has been observed on </a:t>
            </a:r>
            <a:r>
              <a:rPr lang="en-US" sz="600" b="0" dirty="0" err="1">
                <a:solidFill>
                  <a:srgbClr val="000000"/>
                </a:solidFill>
              </a:rPr>
              <a:t>nonvertebral</a:t>
            </a:r>
            <a:r>
              <a:rPr lang="en-US" sz="600" b="0" dirty="0">
                <a:solidFill>
                  <a:srgbClr val="000000"/>
                </a:solidFill>
              </a:rPr>
              <a:t> fractures. Many SERMs are in development for prevention and treatment of osteoporosis. As breast cancer metastasizes early and advanced disease cannot be cured, prevention is essential. To avoid the concerns about the use of traditional hormone replacement therapy, </a:t>
            </a:r>
            <a:r>
              <a:rPr lang="en-US" sz="600" b="0" dirty="0" err="1">
                <a:solidFill>
                  <a:srgbClr val="000000"/>
                </a:solidFill>
              </a:rPr>
              <a:t>dehydroepiandrosterone</a:t>
            </a:r>
            <a:r>
              <a:rPr lang="en-US" sz="600" b="0" dirty="0">
                <a:solidFill>
                  <a:srgbClr val="000000"/>
                </a:solidFill>
              </a:rPr>
              <a:t>--a tissue-targeted precursor of sex steroid formation--offers hope of a physiological tissue-targeted hormone replacement that, combined with a SERM, would simultaneously prevent breast and uterine cancer. TI - Comparative economic analysis of </a:t>
            </a:r>
            <a:r>
              <a:rPr lang="en-US" sz="600" b="0" dirty="0" err="1">
                <a:solidFill>
                  <a:srgbClr val="000000"/>
                </a:solidFill>
              </a:rPr>
              <a:t>aromatase</a:t>
            </a:r>
            <a:r>
              <a:rPr lang="en-US" sz="600" b="0" dirty="0">
                <a:solidFill>
                  <a:srgbClr val="000000"/>
                </a:solidFill>
              </a:rPr>
              <a:t> inhibitors and tamoxifen in the treatment of hormone-dependent breast cancer. AB - Within the past 2 years three separate groups reported marked improvements in relapse-free survival when </a:t>
            </a:r>
            <a:r>
              <a:rPr lang="en-US" sz="600" b="0" dirty="0" err="1">
                <a:solidFill>
                  <a:srgbClr val="000000"/>
                </a:solidFill>
              </a:rPr>
              <a:t>trastuzumab</a:t>
            </a:r>
            <a:r>
              <a:rPr lang="en-US" sz="600" b="0" dirty="0">
                <a:solidFill>
                  <a:srgbClr val="000000"/>
                </a:solidFill>
              </a:rPr>
              <a:t> was added to adjuvant chemotherapy in patients with HER2-overexpressing breast cancer. Notwithstanding the significance of this molecular target, the discovery of the estrogen receptor (ER) may be of even greater importance. Although tamoxifen has long</a:t>
            </a:r>
            <a:r>
              <a:rPr lang="en-US" sz="600" dirty="0">
                <a:solidFill>
                  <a:srgbClr val="000000"/>
                </a:solidFill>
              </a:rPr>
              <a:t> </a:t>
            </a:r>
            <a:r>
              <a:rPr lang="en-US" sz="600" b="0" dirty="0">
                <a:solidFill>
                  <a:srgbClr val="000000"/>
                </a:solidFill>
              </a:rPr>
              <a:t> </a:t>
            </a:r>
          </a:p>
        </p:txBody>
      </p:sp>
      <p:sp>
        <p:nvSpPr>
          <p:cNvPr id="1743876" name="Text Box 4"/>
          <p:cNvSpPr txBox="1">
            <a:spLocks noChangeArrowheads="1"/>
          </p:cNvSpPr>
          <p:nvPr/>
        </p:nvSpPr>
        <p:spPr bwMode="auto">
          <a:xfrm>
            <a:off x="618615" y="1676376"/>
            <a:ext cx="7772400" cy="830997"/>
          </a:xfrm>
          <a:prstGeom prst="rect">
            <a:avLst/>
          </a:prstGeom>
          <a:solidFill>
            <a:srgbClr val="BDD7E5"/>
          </a:solidFill>
          <a:ln w="28575">
            <a:noFill/>
            <a:miter lim="800000"/>
            <a:headEnd/>
            <a:tailEnd/>
          </a:ln>
          <a:effectLst/>
        </p:spPr>
        <p:txBody>
          <a:bodyPr wrap="square">
            <a:spAutoFit/>
          </a:bodyPr>
          <a:lstStyle/>
          <a:p>
            <a:pPr>
              <a:spcBef>
                <a:spcPct val="50000"/>
              </a:spcBef>
            </a:pPr>
            <a:r>
              <a:rPr lang="en-US" sz="2400" b="0" dirty="0">
                <a:solidFill>
                  <a:srgbClr val="000000"/>
                </a:solidFill>
                <a:effectLst>
                  <a:outerShdw blurRad="38100" dist="38100" dir="2700000" algn="tl">
                    <a:srgbClr val="FFFFFF"/>
                  </a:outerShdw>
                </a:effectLst>
              </a:rPr>
              <a:t>… </a:t>
            </a:r>
            <a:r>
              <a:rPr lang="en-US" sz="2400" b="0" dirty="0" err="1">
                <a:solidFill>
                  <a:srgbClr val="000000"/>
                </a:solidFill>
                <a:effectLst>
                  <a:outerShdw blurRad="38100" dist="38100" dir="2700000" algn="tl">
                    <a:srgbClr val="FFFFFF"/>
                  </a:outerShdw>
                </a:effectLst>
                <a:latin typeface="Times New Roman" pitchFamily="18" charset="0"/>
                <a:cs typeface="Times New Roman" pitchFamily="18" charset="0"/>
              </a:rPr>
              <a:t>Exemestane</a:t>
            </a:r>
            <a:r>
              <a:rPr lang="en-US" sz="2400" b="0" dirty="0">
                <a:solidFill>
                  <a:srgbClr val="000000"/>
                </a:solidFill>
                <a:effectLst>
                  <a:outerShdw blurRad="38100" dist="38100" dir="2700000" algn="tl">
                    <a:srgbClr val="FFFFFF"/>
                  </a:outerShdw>
                </a:effectLst>
                <a:latin typeface="Times New Roman" pitchFamily="18" charset="0"/>
                <a:cs typeface="Times New Roman" pitchFamily="18" charset="0"/>
              </a:rPr>
              <a:t> after non-steroidal </a:t>
            </a:r>
            <a:r>
              <a:rPr lang="en-US" sz="2400" b="0" dirty="0" err="1">
                <a:solidFill>
                  <a:srgbClr val="000000"/>
                </a:solidFill>
                <a:effectLst>
                  <a:outerShdw blurRad="38100" dist="38100" dir="2700000" algn="tl">
                    <a:srgbClr val="FFFFFF"/>
                  </a:outerShdw>
                </a:effectLst>
                <a:latin typeface="Times New Roman" pitchFamily="18" charset="0"/>
                <a:cs typeface="Times New Roman" pitchFamily="18" charset="0"/>
              </a:rPr>
              <a:t>aromatase</a:t>
            </a:r>
            <a:r>
              <a:rPr lang="en-US" sz="2400" b="0" dirty="0">
                <a:solidFill>
                  <a:srgbClr val="000000"/>
                </a:solidFill>
                <a:effectLst>
                  <a:outerShdw blurRad="38100" dist="38100" dir="2700000" algn="tl">
                    <a:srgbClr val="FFFFFF"/>
                  </a:outerShdw>
                </a:effectLst>
                <a:latin typeface="Times New Roman" pitchFamily="18" charset="0"/>
                <a:cs typeface="Times New Roman" pitchFamily="18" charset="0"/>
              </a:rPr>
              <a:t> inhibitor</a:t>
            </a:r>
            <a:r>
              <a:rPr lang="en-US" sz="2400" dirty="0">
                <a:solidFill>
                  <a:srgbClr val="000000"/>
                </a:solidFill>
                <a:effectLst>
                  <a:outerShdw blurRad="38100" dist="38100" dir="2700000" algn="tl">
                    <a:srgbClr val="FFFFFF"/>
                  </a:outerShdw>
                </a:effectLst>
                <a:latin typeface="Times New Roman" pitchFamily="18" charset="0"/>
                <a:cs typeface="Times New Roman" pitchFamily="18" charset="0"/>
              </a:rPr>
              <a:t> </a:t>
            </a:r>
            <a:r>
              <a:rPr lang="en-US" sz="2400" b="0" dirty="0">
                <a:solidFill>
                  <a:srgbClr val="000000"/>
                </a:solidFill>
                <a:effectLst>
                  <a:outerShdw blurRad="38100" dist="38100" dir="2700000" algn="tl">
                    <a:srgbClr val="FFFFFF"/>
                  </a:outerShdw>
                </a:effectLst>
                <a:latin typeface="Times New Roman" pitchFamily="18" charset="0"/>
                <a:cs typeface="Times New Roman" pitchFamily="18" charset="0"/>
              </a:rPr>
              <a:t>for post-menopausal women with advanced breast cancer</a:t>
            </a:r>
          </a:p>
        </p:txBody>
      </p:sp>
    </p:spTree>
    <p:extLst>
      <p:ext uri="{BB962C8B-B14F-4D97-AF65-F5344CB8AC3E}">
        <p14:creationId xmlns:p14="http://schemas.microsoft.com/office/powerpoint/2010/main" val="2415332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743876"/>
                                        </p:tgtEl>
                                        <p:attrNameLst>
                                          <p:attrName>style.visibility</p:attrName>
                                        </p:attrNameLst>
                                      </p:cBhvr>
                                      <p:to>
                                        <p:strVal val="visible"/>
                                      </p:to>
                                    </p:set>
                                    <p:anim calcmode="lin" valueType="num">
                                      <p:cBhvr>
                                        <p:cTn id="7" dur="1000" fill="hold"/>
                                        <p:tgtEl>
                                          <p:spTgt spid="1743876"/>
                                        </p:tgtEl>
                                        <p:attrNameLst>
                                          <p:attrName>ppt_w</p:attrName>
                                        </p:attrNameLst>
                                      </p:cBhvr>
                                      <p:tavLst>
                                        <p:tav tm="0">
                                          <p:val>
                                            <p:strVal val="#ppt_w*0.70"/>
                                          </p:val>
                                        </p:tav>
                                        <p:tav tm="100000">
                                          <p:val>
                                            <p:strVal val="#ppt_w"/>
                                          </p:val>
                                        </p:tav>
                                      </p:tavLst>
                                    </p:anim>
                                    <p:anim calcmode="lin" valueType="num">
                                      <p:cBhvr>
                                        <p:cTn id="8" dur="1000" fill="hold"/>
                                        <p:tgtEl>
                                          <p:spTgt spid="1743876"/>
                                        </p:tgtEl>
                                        <p:attrNameLst>
                                          <p:attrName>ppt_h</p:attrName>
                                        </p:attrNameLst>
                                      </p:cBhvr>
                                      <p:tavLst>
                                        <p:tav tm="0">
                                          <p:val>
                                            <p:strVal val="#ppt_h"/>
                                          </p:val>
                                        </p:tav>
                                        <p:tav tm="100000">
                                          <p:val>
                                            <p:strVal val="#ppt_h"/>
                                          </p:val>
                                        </p:tav>
                                      </p:tavLst>
                                    </p:anim>
                                    <p:animEffect transition="in" filter="fade">
                                      <p:cBhvr>
                                        <p:cTn id="9" dur="1000"/>
                                        <p:tgtEl>
                                          <p:spTgt spid="17438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387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4898" name="Rectangle 2"/>
          <p:cNvSpPr>
            <a:spLocks noGrp="1" noChangeArrowheads="1"/>
          </p:cNvSpPr>
          <p:nvPr>
            <p:ph type="title"/>
          </p:nvPr>
        </p:nvSpPr>
        <p:spPr>
          <a:xfrm>
            <a:off x="457200" y="160048"/>
            <a:ext cx="8229600" cy="1252728"/>
          </a:xfrm>
        </p:spPr>
        <p:txBody>
          <a:bodyPr/>
          <a:lstStyle/>
          <a:p>
            <a:r>
              <a:rPr lang="en-US" dirty="0" smtClean="0"/>
              <a:t>SemRep: </a:t>
            </a:r>
            <a:r>
              <a:rPr lang="en-US" dirty="0" smtClean="0">
                <a:solidFill>
                  <a:srgbClr val="75BAFF"/>
                </a:solidFill>
                <a:effectLst>
                  <a:outerShdw blurRad="38100" dist="38100" dir="2700000" algn="tl">
                    <a:srgbClr val="000000">
                      <a:alpha val="43137"/>
                    </a:srgbClr>
                  </a:outerShdw>
                </a:effectLst>
              </a:rPr>
              <a:t>Predication structure</a:t>
            </a:r>
            <a:endParaRPr lang="en-US" dirty="0">
              <a:effectLst>
                <a:outerShdw blurRad="38100" dist="38100" dir="2700000" algn="tl">
                  <a:srgbClr val="000000">
                    <a:alpha val="43137"/>
                  </a:srgbClr>
                </a:outerShdw>
              </a:effectLst>
            </a:endParaRPr>
          </a:p>
        </p:txBody>
      </p:sp>
      <p:sp>
        <p:nvSpPr>
          <p:cNvPr id="1744899" name="Text Box 3"/>
          <p:cNvSpPr txBox="1">
            <a:spLocks noChangeArrowheads="1"/>
          </p:cNvSpPr>
          <p:nvPr/>
        </p:nvSpPr>
        <p:spPr bwMode="auto">
          <a:xfrm>
            <a:off x="685800" y="1600200"/>
            <a:ext cx="8001000" cy="830997"/>
          </a:xfrm>
          <a:prstGeom prst="rect">
            <a:avLst/>
          </a:prstGeom>
          <a:solidFill>
            <a:srgbClr val="BDD7E5"/>
          </a:solidFill>
          <a:ln w="28575">
            <a:noFill/>
            <a:miter lim="800000"/>
            <a:headEnd/>
            <a:tailEnd/>
          </a:ln>
          <a:effectLst/>
        </p:spPr>
        <p:txBody>
          <a:bodyPr wrap="square">
            <a:spAutoFit/>
          </a:bodyPr>
          <a:lstStyle/>
          <a:p>
            <a:pPr>
              <a:spcBef>
                <a:spcPct val="50000"/>
              </a:spcBef>
            </a:pPr>
            <a:r>
              <a:rPr lang="en-US" sz="2400" b="0" dirty="0">
                <a:solidFill>
                  <a:srgbClr val="000000"/>
                </a:solidFill>
                <a:effectLst>
                  <a:outerShdw blurRad="38100" dist="38100" dir="2700000" algn="tl">
                    <a:srgbClr val="FFFFFF"/>
                  </a:outerShdw>
                </a:effectLst>
              </a:rPr>
              <a:t>… </a:t>
            </a:r>
            <a:r>
              <a:rPr lang="en-US" sz="2400" b="0" dirty="0" err="1">
                <a:solidFill>
                  <a:srgbClr val="000000"/>
                </a:solidFill>
                <a:effectLst>
                  <a:outerShdw blurRad="38100" dist="38100" dir="2700000" algn="tl">
                    <a:srgbClr val="FFFFFF"/>
                  </a:outerShdw>
                </a:effectLst>
                <a:latin typeface="Times New Roman" pitchFamily="18" charset="0"/>
                <a:cs typeface="Times New Roman" pitchFamily="18" charset="0"/>
              </a:rPr>
              <a:t>Exemestane</a:t>
            </a:r>
            <a:r>
              <a:rPr lang="en-US" sz="2400" b="0" dirty="0">
                <a:solidFill>
                  <a:srgbClr val="000000"/>
                </a:solidFill>
                <a:effectLst>
                  <a:outerShdw blurRad="38100" dist="38100" dir="2700000" algn="tl">
                    <a:srgbClr val="FFFFFF"/>
                  </a:outerShdw>
                </a:effectLst>
                <a:latin typeface="Times New Roman" pitchFamily="18" charset="0"/>
                <a:cs typeface="Times New Roman" pitchFamily="18" charset="0"/>
              </a:rPr>
              <a:t> after non-steroidal </a:t>
            </a:r>
            <a:r>
              <a:rPr lang="en-US" sz="2400" dirty="0" err="1">
                <a:solidFill>
                  <a:srgbClr val="336699"/>
                </a:solidFill>
                <a:latin typeface="Times New Roman" pitchFamily="18" charset="0"/>
                <a:cs typeface="Times New Roman" pitchFamily="18" charset="0"/>
              </a:rPr>
              <a:t>aromatase</a:t>
            </a:r>
            <a:r>
              <a:rPr lang="en-US" sz="2400" dirty="0">
                <a:solidFill>
                  <a:srgbClr val="336699"/>
                </a:solidFill>
                <a:latin typeface="Times New Roman" pitchFamily="18" charset="0"/>
                <a:cs typeface="Times New Roman" pitchFamily="18" charset="0"/>
              </a:rPr>
              <a:t> inhibitor</a:t>
            </a:r>
            <a:r>
              <a:rPr lang="en-US" sz="2400" dirty="0">
                <a:solidFill>
                  <a:srgbClr val="000000"/>
                </a:solidFill>
                <a:effectLst>
                  <a:outerShdw blurRad="38100" dist="38100" dir="2700000" algn="tl">
                    <a:srgbClr val="FFFFFF"/>
                  </a:outerShdw>
                </a:effectLst>
                <a:latin typeface="Times New Roman" pitchFamily="18" charset="0"/>
                <a:cs typeface="Times New Roman" pitchFamily="18" charset="0"/>
              </a:rPr>
              <a:t> </a:t>
            </a:r>
            <a:r>
              <a:rPr lang="en-US" sz="2400" b="0" dirty="0">
                <a:solidFill>
                  <a:srgbClr val="0066FF"/>
                </a:solidFill>
                <a:effectLst>
                  <a:outerShdw blurRad="38100" dist="38100" dir="2700000" algn="tl">
                    <a:srgbClr val="000000"/>
                  </a:outerShdw>
                </a:effectLst>
                <a:latin typeface="Times New Roman" pitchFamily="18" charset="0"/>
                <a:cs typeface="Times New Roman" pitchFamily="18" charset="0"/>
              </a:rPr>
              <a:t>for</a:t>
            </a:r>
            <a:r>
              <a:rPr lang="en-US" sz="2400" b="0" dirty="0">
                <a:solidFill>
                  <a:srgbClr val="000000"/>
                </a:solidFill>
                <a:effectLst>
                  <a:outerShdw blurRad="38100" dist="38100" dir="2700000" algn="tl">
                    <a:srgbClr val="FFFFFF"/>
                  </a:outerShdw>
                </a:effectLst>
                <a:latin typeface="Times New Roman" pitchFamily="18" charset="0"/>
                <a:cs typeface="Times New Roman" pitchFamily="18" charset="0"/>
              </a:rPr>
              <a:t> post-menopausal women with advanced </a:t>
            </a:r>
            <a:r>
              <a:rPr lang="en-US" sz="2400" dirty="0">
                <a:solidFill>
                  <a:srgbClr val="336699"/>
                </a:solidFill>
                <a:latin typeface="Times New Roman" pitchFamily="18" charset="0"/>
                <a:cs typeface="Times New Roman" pitchFamily="18" charset="0"/>
              </a:rPr>
              <a:t>breast cancer</a:t>
            </a:r>
          </a:p>
        </p:txBody>
      </p:sp>
      <p:grpSp>
        <p:nvGrpSpPr>
          <p:cNvPr id="2" name="Group 22"/>
          <p:cNvGrpSpPr/>
          <p:nvPr/>
        </p:nvGrpSpPr>
        <p:grpSpPr>
          <a:xfrm>
            <a:off x="685800" y="2590800"/>
            <a:ext cx="6986806" cy="669925"/>
            <a:chOff x="685800" y="2590800"/>
            <a:chExt cx="6986806" cy="669925"/>
          </a:xfrm>
        </p:grpSpPr>
        <p:sp>
          <p:nvSpPr>
            <p:cNvPr id="1744901" name="Rectangle 5"/>
            <p:cNvSpPr>
              <a:spLocks noChangeArrowheads="1"/>
            </p:cNvSpPr>
            <p:nvPr/>
          </p:nvSpPr>
          <p:spPr bwMode="auto">
            <a:xfrm>
              <a:off x="685800" y="2854325"/>
              <a:ext cx="2590800" cy="406400"/>
            </a:xfrm>
            <a:prstGeom prst="rect">
              <a:avLst/>
            </a:prstGeom>
            <a:solidFill>
              <a:srgbClr val="FFFF99"/>
            </a:solidFill>
            <a:ln w="9525">
              <a:solidFill>
                <a:srgbClr val="000000"/>
              </a:solidFill>
              <a:miter lim="800000"/>
              <a:headEnd/>
              <a:tailEnd/>
            </a:ln>
            <a:effectLst/>
          </p:spPr>
          <p:txBody>
            <a:bodyPr wrap="none" anchor="ctr">
              <a:spAutoFit/>
            </a:bodyPr>
            <a:lstStyle/>
            <a:p>
              <a:pPr algn="l" eaLnBrk="1" hangingPunct="1"/>
              <a:r>
                <a:rPr lang="en-US" sz="2000" dirty="0">
                  <a:solidFill>
                    <a:srgbClr val="000000"/>
                  </a:solidFill>
                  <a:effectLst>
                    <a:outerShdw blurRad="38100" dist="38100" dir="2700000" algn="tl">
                      <a:srgbClr val="FFFFFF"/>
                    </a:outerShdw>
                  </a:effectLst>
                  <a:latin typeface="Arial" charset="0"/>
                </a:rPr>
                <a:t>Aromatase Inhibitor</a:t>
              </a:r>
            </a:p>
          </p:txBody>
        </p:sp>
        <p:sp>
          <p:nvSpPr>
            <p:cNvPr id="1744902" name="Rectangle 6"/>
            <p:cNvSpPr>
              <a:spLocks noChangeArrowheads="1"/>
            </p:cNvSpPr>
            <p:nvPr/>
          </p:nvSpPr>
          <p:spPr bwMode="auto">
            <a:xfrm>
              <a:off x="5436096" y="2857470"/>
              <a:ext cx="2236510" cy="400110"/>
            </a:xfrm>
            <a:prstGeom prst="rect">
              <a:avLst/>
            </a:prstGeom>
            <a:solidFill>
              <a:srgbClr val="FFFF99"/>
            </a:solidFill>
            <a:ln w="9525">
              <a:solidFill>
                <a:srgbClr val="000000"/>
              </a:solidFill>
              <a:miter lim="800000"/>
              <a:headEnd/>
              <a:tailEnd/>
            </a:ln>
            <a:effectLst/>
          </p:spPr>
          <p:txBody>
            <a:bodyPr wrap="none" anchor="ctr">
              <a:spAutoFit/>
            </a:bodyPr>
            <a:lstStyle/>
            <a:p>
              <a:pPr algn="r" eaLnBrk="1" hangingPunct="1"/>
              <a:r>
                <a:rPr lang="en-US" sz="2000" dirty="0" smtClean="0">
                  <a:solidFill>
                    <a:srgbClr val="000000"/>
                  </a:solidFill>
                  <a:effectLst>
                    <a:outerShdw blurRad="38100" dist="38100" dir="2700000" algn="tl">
                      <a:srgbClr val="FFFFFF"/>
                    </a:outerShdw>
                  </a:effectLst>
                  <a:latin typeface="Arial" charset="0"/>
                </a:rPr>
                <a:t>Breast Carcinoma</a:t>
              </a:r>
              <a:endParaRPr lang="en-US" sz="2000" dirty="0">
                <a:solidFill>
                  <a:srgbClr val="000000"/>
                </a:solidFill>
                <a:effectLst>
                  <a:outerShdw blurRad="38100" dist="38100" dir="2700000" algn="tl">
                    <a:srgbClr val="FFFFFF"/>
                  </a:outerShdw>
                </a:effectLst>
                <a:latin typeface="Arial" charset="0"/>
              </a:endParaRPr>
            </a:p>
          </p:txBody>
        </p:sp>
        <p:cxnSp>
          <p:nvCxnSpPr>
            <p:cNvPr id="1744903" name="AutoShape 7"/>
            <p:cNvCxnSpPr>
              <a:cxnSpLocks noChangeShapeType="1"/>
              <a:stCxn id="1744901" idx="3"/>
              <a:endCxn id="1744902" idx="1"/>
            </p:cNvCxnSpPr>
            <p:nvPr/>
          </p:nvCxnSpPr>
          <p:spPr bwMode="auto">
            <a:xfrm>
              <a:off x="3276600" y="3057525"/>
              <a:ext cx="2159496" cy="0"/>
            </a:xfrm>
            <a:prstGeom prst="straightConnector1">
              <a:avLst/>
            </a:prstGeom>
            <a:noFill/>
            <a:ln w="38100">
              <a:solidFill>
                <a:srgbClr val="FF99CC"/>
              </a:solidFill>
              <a:round/>
              <a:headEnd/>
              <a:tailEnd type="stealth" w="lg" len="med"/>
            </a:ln>
            <a:effectLst/>
          </p:spPr>
        </p:cxnSp>
        <p:sp>
          <p:nvSpPr>
            <p:cNvPr id="1744904" name="Text Box 8"/>
            <p:cNvSpPr txBox="1">
              <a:spLocks noChangeArrowheads="1"/>
            </p:cNvSpPr>
            <p:nvPr/>
          </p:nvSpPr>
          <p:spPr bwMode="auto">
            <a:xfrm>
              <a:off x="3783261" y="2590800"/>
              <a:ext cx="1146175" cy="461963"/>
            </a:xfrm>
            <a:prstGeom prst="rect">
              <a:avLst/>
            </a:prstGeom>
            <a:noFill/>
            <a:ln w="9525">
              <a:noFill/>
              <a:miter lim="800000"/>
              <a:headEnd/>
              <a:tailEnd/>
            </a:ln>
            <a:effectLst/>
          </p:spPr>
          <p:txBody>
            <a:bodyPr wrap="square">
              <a:spAutoFit/>
            </a:bodyPr>
            <a:lstStyle/>
            <a:p>
              <a:pPr eaLnBrk="1" hangingPunct="1">
                <a:spcBef>
                  <a:spcPct val="50000"/>
                </a:spcBef>
              </a:pPr>
              <a:r>
                <a:rPr lang="en-US" sz="2400" b="1" i="1" cap="small" dirty="0">
                  <a:solidFill>
                    <a:srgbClr val="FF99CC"/>
                  </a:solidFill>
                  <a:effectLst>
                    <a:outerShdw blurRad="38100" dist="38100" dir="2700000" algn="tl">
                      <a:srgbClr val="000000">
                        <a:alpha val="43137"/>
                      </a:srgbClr>
                    </a:outerShdw>
                  </a:effectLst>
                  <a:latin typeface="Arial" charset="0"/>
                </a:rPr>
                <a:t>treats</a:t>
              </a:r>
            </a:p>
          </p:txBody>
        </p:sp>
      </p:grpSp>
      <p:grpSp>
        <p:nvGrpSpPr>
          <p:cNvPr id="3" name="Group 9"/>
          <p:cNvGrpSpPr>
            <a:grpSpLocks/>
          </p:cNvGrpSpPr>
          <p:nvPr/>
        </p:nvGrpSpPr>
        <p:grpSpPr bwMode="auto">
          <a:xfrm>
            <a:off x="3701027" y="3052762"/>
            <a:ext cx="1146175" cy="1855788"/>
            <a:chOff x="2143" y="1923"/>
            <a:chExt cx="722" cy="1169"/>
          </a:xfrm>
        </p:grpSpPr>
        <p:sp>
          <p:nvSpPr>
            <p:cNvPr id="1744906" name="Text Box 10"/>
            <p:cNvSpPr txBox="1">
              <a:spLocks noChangeArrowheads="1"/>
            </p:cNvSpPr>
            <p:nvPr/>
          </p:nvSpPr>
          <p:spPr bwMode="auto">
            <a:xfrm>
              <a:off x="2143" y="2510"/>
              <a:ext cx="722" cy="582"/>
            </a:xfrm>
            <a:prstGeom prst="rect">
              <a:avLst/>
            </a:prstGeom>
            <a:noFill/>
            <a:ln w="28575">
              <a:solidFill>
                <a:schemeClr val="bg1"/>
              </a:solidFill>
              <a:miter lim="800000"/>
              <a:headEnd/>
              <a:tailEnd/>
            </a:ln>
            <a:effectLst/>
          </p:spPr>
          <p:txBody>
            <a:bodyPr wrap="none">
              <a:spAutoFit/>
            </a:bodyPr>
            <a:lstStyle/>
            <a:p>
              <a:r>
                <a:rPr lang="en-US" dirty="0">
                  <a:solidFill>
                    <a:schemeClr val="bg1"/>
                  </a:solidFill>
                  <a:effectLst>
                    <a:outerShdw blurRad="38100" dist="38100" dir="2700000" algn="tl">
                      <a:srgbClr val="000000"/>
                    </a:outerShdw>
                  </a:effectLst>
                  <a:latin typeface="Arial" charset="0"/>
                </a:rPr>
                <a:t>Semantic</a:t>
              </a:r>
              <a:br>
                <a:rPr lang="en-US" dirty="0">
                  <a:solidFill>
                    <a:schemeClr val="bg1"/>
                  </a:solidFill>
                  <a:effectLst>
                    <a:outerShdw blurRad="38100" dist="38100" dir="2700000" algn="tl">
                      <a:srgbClr val="000000"/>
                    </a:outerShdw>
                  </a:effectLst>
                  <a:latin typeface="Arial" charset="0"/>
                </a:rPr>
              </a:br>
              <a:r>
                <a:rPr lang="en-US" dirty="0">
                  <a:solidFill>
                    <a:schemeClr val="bg1"/>
                  </a:solidFill>
                  <a:effectLst>
                    <a:outerShdw blurRad="38100" dist="38100" dir="2700000" algn="tl">
                      <a:srgbClr val="000000"/>
                    </a:outerShdw>
                  </a:effectLst>
                  <a:latin typeface="Arial" charset="0"/>
                </a:rPr>
                <a:t>Network </a:t>
              </a:r>
            </a:p>
            <a:p>
              <a:r>
                <a:rPr lang="en-US" dirty="0">
                  <a:solidFill>
                    <a:schemeClr val="bg1"/>
                  </a:solidFill>
                  <a:effectLst>
                    <a:outerShdw blurRad="38100" dist="38100" dir="2700000" algn="tl">
                      <a:srgbClr val="000000"/>
                    </a:outerShdw>
                  </a:effectLst>
                  <a:latin typeface="Arial" charset="0"/>
                </a:rPr>
                <a:t>Relation</a:t>
              </a:r>
            </a:p>
          </p:txBody>
        </p:sp>
        <p:cxnSp>
          <p:nvCxnSpPr>
            <p:cNvPr id="1744907" name="AutoShape 11"/>
            <p:cNvCxnSpPr>
              <a:cxnSpLocks noChangeShapeType="1"/>
              <a:stCxn id="1744906" idx="0"/>
            </p:cNvCxnSpPr>
            <p:nvPr/>
          </p:nvCxnSpPr>
          <p:spPr bwMode="auto">
            <a:xfrm flipH="1" flipV="1">
              <a:off x="2500" y="1923"/>
              <a:ext cx="4" cy="587"/>
            </a:xfrm>
            <a:prstGeom prst="straightConnector1">
              <a:avLst/>
            </a:prstGeom>
            <a:noFill/>
            <a:ln w="28575">
              <a:solidFill>
                <a:schemeClr val="bg1"/>
              </a:solidFill>
              <a:round/>
              <a:headEnd/>
              <a:tailEnd type="triangle" w="med" len="med"/>
            </a:ln>
            <a:effectLst/>
          </p:spPr>
        </p:cxnSp>
      </p:grpSp>
      <p:grpSp>
        <p:nvGrpSpPr>
          <p:cNvPr id="5" name="Group 16"/>
          <p:cNvGrpSpPr>
            <a:grpSpLocks/>
          </p:cNvGrpSpPr>
          <p:nvPr/>
        </p:nvGrpSpPr>
        <p:grpSpPr bwMode="auto">
          <a:xfrm>
            <a:off x="1030288" y="3257550"/>
            <a:ext cx="6494463" cy="1535113"/>
            <a:chOff x="649" y="2052"/>
            <a:chExt cx="4091" cy="967"/>
          </a:xfrm>
        </p:grpSpPr>
        <p:grpSp>
          <p:nvGrpSpPr>
            <p:cNvPr id="6" name="Group 17"/>
            <p:cNvGrpSpPr>
              <a:grpSpLocks/>
            </p:cNvGrpSpPr>
            <p:nvPr/>
          </p:nvGrpSpPr>
          <p:grpSpPr bwMode="auto">
            <a:xfrm>
              <a:off x="649" y="2054"/>
              <a:ext cx="1198" cy="965"/>
              <a:chOff x="649" y="2054"/>
              <a:chExt cx="1198" cy="965"/>
            </a:xfrm>
          </p:grpSpPr>
          <p:sp>
            <p:nvSpPr>
              <p:cNvPr id="1744914" name="Text Box 18"/>
              <p:cNvSpPr txBox="1">
                <a:spLocks noChangeArrowheads="1"/>
              </p:cNvSpPr>
              <p:nvPr/>
            </p:nvSpPr>
            <p:spPr bwMode="auto">
              <a:xfrm>
                <a:off x="649" y="2597"/>
                <a:ext cx="1198" cy="422"/>
              </a:xfrm>
              <a:prstGeom prst="rect">
                <a:avLst/>
              </a:prstGeom>
              <a:noFill/>
              <a:ln w="28575">
                <a:solidFill>
                  <a:schemeClr val="bg1"/>
                </a:solidFill>
                <a:miter lim="800000"/>
                <a:headEnd/>
                <a:tailEnd/>
              </a:ln>
              <a:effectLst/>
            </p:spPr>
            <p:txBody>
              <a:bodyPr>
                <a:spAutoFit/>
              </a:bodyPr>
              <a:lstStyle/>
              <a:p>
                <a:r>
                  <a:rPr lang="en-US" dirty="0">
                    <a:solidFill>
                      <a:schemeClr val="bg1"/>
                    </a:solidFill>
                    <a:effectLst>
                      <a:outerShdw blurRad="38100" dist="38100" dir="2700000" algn="tl">
                        <a:srgbClr val="000000"/>
                      </a:outerShdw>
                    </a:effectLst>
                    <a:latin typeface="Arial" charset="0"/>
                  </a:rPr>
                  <a:t>Metathesaurus </a:t>
                </a:r>
              </a:p>
              <a:p>
                <a:r>
                  <a:rPr lang="en-US" dirty="0">
                    <a:solidFill>
                      <a:schemeClr val="bg1"/>
                    </a:solidFill>
                    <a:effectLst>
                      <a:outerShdw blurRad="38100" dist="38100" dir="2700000" algn="tl">
                        <a:srgbClr val="000000"/>
                      </a:outerShdw>
                    </a:effectLst>
                    <a:latin typeface="Arial" charset="0"/>
                  </a:rPr>
                  <a:t>Concept</a:t>
                </a:r>
              </a:p>
            </p:txBody>
          </p:sp>
          <p:cxnSp>
            <p:nvCxnSpPr>
              <p:cNvPr id="1744915" name="AutoShape 19"/>
              <p:cNvCxnSpPr>
                <a:cxnSpLocks noChangeShapeType="1"/>
                <a:stCxn id="1744914" idx="0"/>
                <a:endCxn id="1744901" idx="2"/>
              </p:cNvCxnSpPr>
              <p:nvPr/>
            </p:nvCxnSpPr>
            <p:spPr bwMode="auto">
              <a:xfrm flipV="1">
                <a:off x="1248" y="2054"/>
                <a:ext cx="0" cy="534"/>
              </a:xfrm>
              <a:prstGeom prst="straightConnector1">
                <a:avLst/>
              </a:prstGeom>
              <a:noFill/>
              <a:ln w="28575">
                <a:solidFill>
                  <a:schemeClr val="bg1"/>
                </a:solidFill>
                <a:round/>
                <a:headEnd/>
                <a:tailEnd type="triangle" w="med" len="med"/>
              </a:ln>
              <a:effectLst/>
            </p:spPr>
          </p:cxnSp>
        </p:grpSp>
        <p:grpSp>
          <p:nvGrpSpPr>
            <p:cNvPr id="7" name="Group 20"/>
            <p:cNvGrpSpPr>
              <a:grpSpLocks/>
            </p:cNvGrpSpPr>
            <p:nvPr/>
          </p:nvGrpSpPr>
          <p:grpSpPr bwMode="auto">
            <a:xfrm>
              <a:off x="3538" y="2052"/>
              <a:ext cx="1202" cy="967"/>
              <a:chOff x="3538" y="2052"/>
              <a:chExt cx="1202" cy="967"/>
            </a:xfrm>
          </p:grpSpPr>
          <p:sp>
            <p:nvSpPr>
              <p:cNvPr id="1744917" name="Text Box 21"/>
              <p:cNvSpPr txBox="1">
                <a:spLocks noChangeArrowheads="1"/>
              </p:cNvSpPr>
              <p:nvPr/>
            </p:nvSpPr>
            <p:spPr bwMode="auto">
              <a:xfrm>
                <a:off x="3538" y="2597"/>
                <a:ext cx="1202" cy="422"/>
              </a:xfrm>
              <a:prstGeom prst="rect">
                <a:avLst/>
              </a:prstGeom>
              <a:noFill/>
              <a:ln w="28575">
                <a:solidFill>
                  <a:schemeClr val="bg1"/>
                </a:solidFill>
                <a:miter lim="800000"/>
                <a:headEnd/>
                <a:tailEnd/>
              </a:ln>
              <a:effectLst/>
            </p:spPr>
            <p:txBody>
              <a:bodyPr>
                <a:spAutoFit/>
              </a:bodyPr>
              <a:lstStyle/>
              <a:p>
                <a:r>
                  <a:rPr lang="en-US" dirty="0">
                    <a:solidFill>
                      <a:schemeClr val="bg1"/>
                    </a:solidFill>
                    <a:effectLst>
                      <a:outerShdw blurRad="38100" dist="38100" dir="2700000" algn="tl">
                        <a:srgbClr val="000000"/>
                      </a:outerShdw>
                    </a:effectLst>
                    <a:latin typeface="Arial" charset="0"/>
                  </a:rPr>
                  <a:t>Metathesaurus </a:t>
                </a:r>
              </a:p>
              <a:p>
                <a:r>
                  <a:rPr lang="en-US" dirty="0">
                    <a:solidFill>
                      <a:schemeClr val="bg1"/>
                    </a:solidFill>
                    <a:effectLst>
                      <a:outerShdw blurRad="38100" dist="38100" dir="2700000" algn="tl">
                        <a:srgbClr val="000000"/>
                      </a:outerShdw>
                    </a:effectLst>
                    <a:latin typeface="Arial" charset="0"/>
                  </a:rPr>
                  <a:t>Concept</a:t>
                </a:r>
              </a:p>
            </p:txBody>
          </p:sp>
          <p:cxnSp>
            <p:nvCxnSpPr>
              <p:cNvPr id="1744918" name="AutoShape 22"/>
              <p:cNvCxnSpPr>
                <a:cxnSpLocks noChangeShapeType="1"/>
                <a:stCxn id="1744917" idx="0"/>
                <a:endCxn id="1744902" idx="2"/>
              </p:cNvCxnSpPr>
              <p:nvPr/>
            </p:nvCxnSpPr>
            <p:spPr bwMode="auto">
              <a:xfrm flipH="1" flipV="1">
                <a:off x="4129" y="2052"/>
                <a:ext cx="10" cy="545"/>
              </a:xfrm>
              <a:prstGeom prst="straightConnector1">
                <a:avLst/>
              </a:prstGeom>
              <a:noFill/>
              <a:ln w="28575">
                <a:solidFill>
                  <a:schemeClr val="bg1"/>
                </a:solidFill>
                <a:round/>
                <a:headEnd/>
                <a:tailEnd type="triangle" w="med" len="med"/>
              </a:ln>
              <a:effectLst/>
            </p:spPr>
          </p:cxnSp>
        </p:grpSp>
      </p:grpSp>
      <p:grpSp>
        <p:nvGrpSpPr>
          <p:cNvPr id="14" name="Group 13"/>
          <p:cNvGrpSpPr/>
          <p:nvPr/>
        </p:nvGrpSpPr>
        <p:grpSpPr>
          <a:xfrm>
            <a:off x="762000" y="3816579"/>
            <a:ext cx="8172189" cy="1833563"/>
            <a:chOff x="762000" y="3816579"/>
            <a:chExt cx="8172189" cy="1833563"/>
          </a:xfrm>
        </p:grpSpPr>
        <p:grpSp>
          <p:nvGrpSpPr>
            <p:cNvPr id="10" name="Group 9"/>
            <p:cNvGrpSpPr/>
            <p:nvPr/>
          </p:nvGrpSpPr>
          <p:grpSpPr>
            <a:xfrm>
              <a:off x="762000" y="3816579"/>
              <a:ext cx="8153400" cy="1833563"/>
              <a:chOff x="762000" y="3810001"/>
              <a:chExt cx="8153400" cy="1833563"/>
            </a:xfrm>
          </p:grpSpPr>
          <p:sp>
            <p:nvSpPr>
              <p:cNvPr id="1744910" name="Text Box 14"/>
              <p:cNvSpPr txBox="1">
                <a:spLocks noChangeArrowheads="1"/>
              </p:cNvSpPr>
              <p:nvPr/>
            </p:nvSpPr>
            <p:spPr bwMode="auto">
              <a:xfrm>
                <a:off x="4054475" y="5181601"/>
                <a:ext cx="4860925" cy="461963"/>
              </a:xfrm>
              <a:prstGeom prst="rect">
                <a:avLst/>
              </a:prstGeom>
              <a:noFill/>
              <a:ln w="28575">
                <a:noFill/>
                <a:miter lim="800000"/>
                <a:headEnd/>
                <a:tailEnd/>
              </a:ln>
              <a:effectLst/>
            </p:spPr>
            <p:txBody>
              <a:bodyPr wrap="none">
                <a:spAutoFit/>
              </a:bodyPr>
              <a:lstStyle/>
              <a:p>
                <a:pPr algn="r"/>
                <a:r>
                  <a:rPr lang="en-US" sz="2400" dirty="0">
                    <a:solidFill>
                      <a:schemeClr val="bg1"/>
                    </a:solidFill>
                    <a:effectLst>
                      <a:outerShdw blurRad="38100" dist="38100" dir="2700000" algn="tl">
                        <a:srgbClr val="000000"/>
                      </a:outerShdw>
                    </a:effectLst>
                    <a:latin typeface="Arial" charset="0"/>
                  </a:rPr>
                  <a:t>Unified Medical Language System</a:t>
                </a:r>
              </a:p>
            </p:txBody>
          </p:sp>
          <p:sp>
            <p:nvSpPr>
              <p:cNvPr id="1744911" name="Rectangle 15"/>
              <p:cNvSpPr>
                <a:spLocks noChangeArrowheads="1"/>
              </p:cNvSpPr>
              <p:nvPr/>
            </p:nvSpPr>
            <p:spPr bwMode="auto">
              <a:xfrm>
                <a:off x="762000" y="3810001"/>
                <a:ext cx="7010400" cy="1295400"/>
              </a:xfrm>
              <a:prstGeom prst="rect">
                <a:avLst/>
              </a:prstGeom>
              <a:noFill/>
              <a:ln w="9525">
                <a:solidFill>
                  <a:schemeClr val="bg1"/>
                </a:solidFill>
                <a:miter lim="800000"/>
                <a:headEnd/>
                <a:tailEnd/>
              </a:ln>
              <a:effectLst/>
            </p:spPr>
            <p:txBody>
              <a:bodyPr wrap="none" anchor="ctr"/>
              <a:lstStyle/>
              <a:p>
                <a:endParaRPr lang="en-US"/>
              </a:p>
            </p:txBody>
          </p:sp>
        </p:grpSp>
        <p:pic>
          <p:nvPicPr>
            <p:cNvPr id="1026" name="Picture 2" descr="C:\Users\obodenreider\Dropbox\work\papers\--logos\UTS\jpg\ULMS.NOTYP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07770" y="3823157"/>
              <a:ext cx="1126419" cy="1280160"/>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720112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5922" name="Text Box 2"/>
          <p:cNvSpPr txBox="1">
            <a:spLocks noChangeArrowheads="1"/>
          </p:cNvSpPr>
          <p:nvPr/>
        </p:nvSpPr>
        <p:spPr bwMode="auto">
          <a:xfrm>
            <a:off x="685800" y="1488573"/>
            <a:ext cx="7772400" cy="5078313"/>
          </a:xfrm>
          <a:prstGeom prst="rect">
            <a:avLst/>
          </a:prstGeom>
          <a:solidFill>
            <a:schemeClr val="bg1"/>
          </a:solidFill>
          <a:ln w="9525">
            <a:noFill/>
            <a:miter lim="800000"/>
            <a:headEnd/>
            <a:tailEnd/>
          </a:ln>
          <a:effectLst/>
        </p:spPr>
        <p:txBody>
          <a:bodyPr wrap="square">
            <a:spAutoFit/>
          </a:bodyPr>
          <a:lstStyle/>
          <a:p>
            <a:pPr algn="just"/>
            <a:r>
              <a:rPr lang="en-US" sz="600" dirty="0">
                <a:solidFill>
                  <a:srgbClr val="000000"/>
                </a:solidFill>
                <a:effectLst>
                  <a:outerShdw blurRad="38100" dist="38100" dir="2700000" algn="tl">
                    <a:srgbClr val="C0C0C0"/>
                  </a:outerShdw>
                </a:effectLst>
              </a:rPr>
              <a:t>TI - </a:t>
            </a:r>
            <a:r>
              <a:rPr lang="en-US" sz="600" dirty="0" err="1">
                <a:solidFill>
                  <a:srgbClr val="000000"/>
                </a:solidFill>
                <a:effectLst>
                  <a:outerShdw blurRad="38100" dist="38100" dir="2700000" algn="tl">
                    <a:srgbClr val="C0C0C0"/>
                  </a:outerShdw>
                </a:effectLst>
              </a:rPr>
              <a:t>Exemestane</a:t>
            </a:r>
            <a:r>
              <a:rPr lang="en-US" sz="600" dirty="0">
                <a:solidFill>
                  <a:srgbClr val="000000"/>
                </a:solidFill>
                <a:effectLst>
                  <a:outerShdw blurRad="38100" dist="38100" dir="2700000" algn="tl">
                    <a:srgbClr val="C0C0C0"/>
                  </a:outerShdw>
                </a:effectLst>
              </a:rPr>
              <a:t> after non-steroidal </a:t>
            </a:r>
            <a:r>
              <a:rPr lang="en-US" sz="600" dirty="0" err="1">
                <a:solidFill>
                  <a:srgbClr val="000000"/>
                </a:solidFill>
                <a:effectLst>
                  <a:outerShdw blurRad="38100" dist="38100" dir="2700000" algn="tl">
                    <a:srgbClr val="C0C0C0"/>
                  </a:outerShdw>
                </a:effectLst>
              </a:rPr>
              <a:t>aromatase</a:t>
            </a:r>
            <a:r>
              <a:rPr lang="en-US" sz="600" dirty="0">
                <a:solidFill>
                  <a:srgbClr val="000000"/>
                </a:solidFill>
                <a:effectLst>
                  <a:outerShdw blurRad="38100" dist="38100" dir="2700000" algn="tl">
                    <a:srgbClr val="C0C0C0"/>
                  </a:outerShdw>
                </a:effectLst>
              </a:rPr>
              <a:t> inhibitors for post-menopausal women with advanced breast cancer. AB - A retrospective analysis was performed on 31 consecutive locally advanced or metastatic breast cancer patients who commenced </a:t>
            </a:r>
            <a:r>
              <a:rPr lang="en-US" sz="600" dirty="0" err="1">
                <a:solidFill>
                  <a:srgbClr val="000000"/>
                </a:solidFill>
                <a:effectLst>
                  <a:outerShdw blurRad="38100" dist="38100" dir="2700000" algn="tl">
                    <a:srgbClr val="C0C0C0"/>
                  </a:outerShdw>
                </a:effectLst>
              </a:rPr>
              <a:t>exemestane</a:t>
            </a:r>
            <a:r>
              <a:rPr lang="en-US" sz="600" dirty="0">
                <a:solidFill>
                  <a:srgbClr val="000000"/>
                </a:solidFill>
                <a:effectLst>
                  <a:outerShdw blurRad="38100" dist="38100" dir="2700000" algn="tl">
                    <a:srgbClr val="C0C0C0"/>
                  </a:outerShdw>
                </a:effectLst>
              </a:rPr>
              <a:t> 25mg/d orally following previous treatment with Tamoxifen and a non-steroidal third-generation </a:t>
            </a:r>
            <a:r>
              <a:rPr lang="en-US" sz="600" dirty="0" err="1">
                <a:solidFill>
                  <a:srgbClr val="000000"/>
                </a:solidFill>
                <a:effectLst>
                  <a:outerShdw blurRad="38100" dist="38100" dir="2700000" algn="tl">
                    <a:srgbClr val="C0C0C0"/>
                  </a:outerShdw>
                </a:effectLst>
              </a:rPr>
              <a:t>aromatase</a:t>
            </a:r>
            <a:r>
              <a:rPr lang="en-US" sz="600" dirty="0">
                <a:solidFill>
                  <a:srgbClr val="000000"/>
                </a:solidFill>
                <a:effectLst>
                  <a:outerShdw blurRad="38100" dist="38100" dir="2700000" algn="tl">
                    <a:srgbClr val="C0C0C0"/>
                  </a:outerShdw>
                </a:effectLst>
              </a:rPr>
              <a:t> inhibitor (AI). Patients were seen 3 monthly until clinical or radiological disease progression. Median age was 64 years (range 34-90yrs). The average number of recurrences before starting </a:t>
            </a:r>
            <a:r>
              <a:rPr lang="en-US" sz="600" dirty="0" err="1">
                <a:solidFill>
                  <a:srgbClr val="000000"/>
                </a:solidFill>
                <a:effectLst>
                  <a:outerShdw blurRad="38100" dist="38100" dir="2700000" algn="tl">
                    <a:srgbClr val="C0C0C0"/>
                  </a:outerShdw>
                </a:effectLst>
              </a:rPr>
              <a:t>exemestane</a:t>
            </a:r>
            <a:r>
              <a:rPr lang="en-US" sz="600" dirty="0">
                <a:solidFill>
                  <a:srgbClr val="000000"/>
                </a:solidFill>
                <a:effectLst>
                  <a:outerShdw blurRad="38100" dist="38100" dir="2700000" algn="tl">
                    <a:srgbClr val="C0C0C0"/>
                  </a:outerShdw>
                </a:effectLst>
              </a:rPr>
              <a:t> was three (range 1-6). There were two complete responses (CR), four partial responses (PR), 12 with stable disease (SD) and 12 with progressive disease (PD). Objective response rate (CR+PR) was 19.4% and overall clinical benefit (CR+PR+SD 24 weeks) was 54.8%. The median durations of objective response and overall clinical benefit were 18 and 14 months, respectively. This data support the anti-</a:t>
            </a:r>
            <a:r>
              <a:rPr lang="en-US" sz="600" dirty="0" err="1">
                <a:solidFill>
                  <a:srgbClr val="000000"/>
                </a:solidFill>
                <a:effectLst>
                  <a:outerShdw blurRad="38100" dist="38100" dir="2700000" algn="tl">
                    <a:srgbClr val="C0C0C0"/>
                  </a:outerShdw>
                </a:effectLst>
              </a:rPr>
              <a:t>tumour</a:t>
            </a:r>
            <a:r>
              <a:rPr lang="en-US" sz="600" dirty="0">
                <a:solidFill>
                  <a:srgbClr val="000000"/>
                </a:solidFill>
                <a:effectLst>
                  <a:outerShdw blurRad="38100" dist="38100" dir="2700000" algn="tl">
                    <a:srgbClr val="C0C0C0"/>
                  </a:outerShdw>
                </a:effectLst>
              </a:rPr>
              <a:t> activity of </a:t>
            </a:r>
            <a:r>
              <a:rPr lang="en-US" sz="600" dirty="0" err="1">
                <a:solidFill>
                  <a:srgbClr val="000000"/>
                </a:solidFill>
                <a:effectLst>
                  <a:outerShdw blurRad="38100" dist="38100" dir="2700000" algn="tl">
                    <a:srgbClr val="C0C0C0"/>
                  </a:outerShdw>
                </a:effectLst>
              </a:rPr>
              <a:t>exemestane</a:t>
            </a:r>
            <a:r>
              <a:rPr lang="en-US" sz="600" dirty="0">
                <a:solidFill>
                  <a:srgbClr val="000000"/>
                </a:solidFill>
                <a:effectLst>
                  <a:outerShdw blurRad="38100" dist="38100" dir="2700000" algn="tl">
                    <a:srgbClr val="C0C0C0"/>
                  </a:outerShdw>
                </a:effectLst>
              </a:rPr>
              <a:t> 25mg daily in patients with locally advanced and/or metastatic breast cancer who have been previously exposed to non-steroidal AIs and Tamoxifen. TI - PKA-induced resistance to tamoxifen is associated with an altered orientation of </a:t>
            </a:r>
            <a:r>
              <a:rPr lang="en-US" sz="600" dirty="0" err="1">
                <a:solidFill>
                  <a:srgbClr val="000000"/>
                </a:solidFill>
                <a:effectLst>
                  <a:outerShdw blurRad="38100" dist="38100" dir="2700000" algn="tl">
                    <a:srgbClr val="C0C0C0"/>
                  </a:outerShdw>
                </a:effectLst>
              </a:rPr>
              <a:t>ERalpha</a:t>
            </a:r>
            <a:r>
              <a:rPr lang="en-US" sz="600" dirty="0">
                <a:solidFill>
                  <a:srgbClr val="000000"/>
                </a:solidFill>
                <a:effectLst>
                  <a:outerShdw blurRad="38100" dist="38100" dir="2700000" algn="tl">
                    <a:srgbClr val="C0C0C0"/>
                  </a:outerShdw>
                </a:effectLst>
              </a:rPr>
              <a:t> towards co-activator SRC-1. AB - Resistance to tamoxifen is observed in half of the recurrences in breast cancer, where the anti-estrogen tamoxifen acquires agonistic properties for </a:t>
            </a:r>
            <a:r>
              <a:rPr lang="en-US" sz="600" dirty="0" err="1">
                <a:solidFill>
                  <a:srgbClr val="000000"/>
                </a:solidFill>
                <a:effectLst>
                  <a:outerShdw blurRad="38100" dist="38100" dir="2700000" algn="tl">
                    <a:srgbClr val="C0C0C0"/>
                  </a:outerShdw>
                </a:effectLst>
              </a:rPr>
              <a:t>transactivating</a:t>
            </a:r>
            <a:r>
              <a:rPr lang="en-US" sz="600" dirty="0">
                <a:solidFill>
                  <a:srgbClr val="000000"/>
                </a:solidFill>
                <a:effectLst>
                  <a:outerShdw blurRad="38100" dist="38100" dir="2700000" algn="tl">
                    <a:srgbClr val="C0C0C0"/>
                  </a:outerShdw>
                </a:effectLst>
              </a:rPr>
              <a:t> estrogen receptor alpha (</a:t>
            </a:r>
            <a:r>
              <a:rPr lang="en-US" sz="600" dirty="0" err="1">
                <a:solidFill>
                  <a:srgbClr val="000000"/>
                </a:solidFill>
                <a:effectLst>
                  <a:outerShdw blurRad="38100" dist="38100" dir="2700000" algn="tl">
                    <a:srgbClr val="C0C0C0"/>
                  </a:outerShdw>
                </a:effectLst>
              </a:rPr>
              <a:t>ERalpha</a:t>
            </a:r>
            <a:r>
              <a:rPr lang="en-US" sz="600" dirty="0">
                <a:solidFill>
                  <a:srgbClr val="000000"/>
                </a:solidFill>
                <a:effectLst>
                  <a:outerShdw blurRad="38100" dist="38100" dir="2700000" algn="tl">
                    <a:srgbClr val="C0C0C0"/>
                  </a:outerShdw>
                </a:effectLst>
              </a:rPr>
              <a:t>). In a previous study, we showed that protein </a:t>
            </a:r>
            <a:r>
              <a:rPr lang="en-US" sz="600" dirty="0" err="1">
                <a:solidFill>
                  <a:srgbClr val="000000"/>
                </a:solidFill>
                <a:effectLst>
                  <a:outerShdw blurRad="38100" dist="38100" dir="2700000" algn="tl">
                    <a:srgbClr val="C0C0C0"/>
                  </a:outerShdw>
                </a:effectLst>
              </a:rPr>
              <a:t>kinase</a:t>
            </a:r>
            <a:r>
              <a:rPr lang="en-US" sz="600" dirty="0">
                <a:solidFill>
                  <a:srgbClr val="000000"/>
                </a:solidFill>
                <a:effectLst>
                  <a:outerShdw blurRad="38100" dist="38100" dir="2700000" algn="tl">
                    <a:srgbClr val="C0C0C0"/>
                  </a:outerShdw>
                </a:effectLst>
              </a:rPr>
              <a:t> A (PKA)-mediated phosphorylation of serine 305 (S305) of </a:t>
            </a:r>
            <a:r>
              <a:rPr lang="en-US" sz="600" dirty="0" err="1">
                <a:solidFill>
                  <a:srgbClr val="000000"/>
                </a:solidFill>
                <a:effectLst>
                  <a:outerShdw blurRad="38100" dist="38100" dir="2700000" algn="tl">
                    <a:srgbClr val="C0C0C0"/>
                  </a:outerShdw>
                </a:effectLst>
              </a:rPr>
              <a:t>ERalpha</a:t>
            </a:r>
            <a:r>
              <a:rPr lang="en-US" sz="600" dirty="0">
                <a:solidFill>
                  <a:srgbClr val="000000"/>
                </a:solidFill>
                <a:effectLst>
                  <a:outerShdw blurRad="38100" dist="38100" dir="2700000" algn="tl">
                    <a:srgbClr val="C0C0C0"/>
                  </a:outerShdw>
                </a:effectLst>
              </a:rPr>
              <a:t> results in resistance to tamoxifen. Now, we demonstrate that phosphorylation of S305 in </a:t>
            </a:r>
            <a:r>
              <a:rPr lang="en-US" sz="600" dirty="0" err="1">
                <a:solidFill>
                  <a:srgbClr val="000000"/>
                </a:solidFill>
                <a:effectLst>
                  <a:outerShdw blurRad="38100" dist="38100" dir="2700000" algn="tl">
                    <a:srgbClr val="C0C0C0"/>
                  </a:outerShdw>
                </a:effectLst>
              </a:rPr>
              <a:t>ERalpha</a:t>
            </a:r>
            <a:r>
              <a:rPr lang="en-US" sz="600" dirty="0">
                <a:solidFill>
                  <a:srgbClr val="000000"/>
                </a:solidFill>
                <a:effectLst>
                  <a:outerShdw blurRad="38100" dist="38100" dir="2700000" algn="tl">
                    <a:srgbClr val="C0C0C0"/>
                  </a:outerShdw>
                </a:effectLst>
              </a:rPr>
              <a:t> by PKA leads to an altered orientation between </a:t>
            </a:r>
            <a:r>
              <a:rPr lang="en-US" sz="600" dirty="0" err="1">
                <a:solidFill>
                  <a:srgbClr val="000000"/>
                </a:solidFill>
                <a:effectLst>
                  <a:outerShdw blurRad="38100" dist="38100" dir="2700000" algn="tl">
                    <a:srgbClr val="C0C0C0"/>
                  </a:outerShdw>
                </a:effectLst>
              </a:rPr>
              <a:t>ERalpha</a:t>
            </a:r>
            <a:r>
              <a:rPr lang="en-US" sz="600" dirty="0">
                <a:solidFill>
                  <a:srgbClr val="000000"/>
                </a:solidFill>
                <a:effectLst>
                  <a:outerShdw blurRad="38100" dist="38100" dir="2700000" algn="tl">
                    <a:srgbClr val="C0C0C0"/>
                  </a:outerShdw>
                </a:effectLst>
              </a:rPr>
              <a:t> and its </a:t>
            </a:r>
            <a:r>
              <a:rPr lang="en-US" sz="600" dirty="0" err="1">
                <a:solidFill>
                  <a:srgbClr val="000000"/>
                </a:solidFill>
                <a:effectLst>
                  <a:outerShdw blurRad="38100" dist="38100" dir="2700000" algn="tl">
                    <a:srgbClr val="C0C0C0"/>
                  </a:outerShdw>
                </a:effectLst>
              </a:rPr>
              <a:t>coactivator</a:t>
            </a:r>
            <a:r>
              <a:rPr lang="en-US" sz="600" dirty="0">
                <a:solidFill>
                  <a:srgbClr val="000000"/>
                </a:solidFill>
                <a:effectLst>
                  <a:outerShdw blurRad="38100" dist="38100" dir="2700000" algn="tl">
                    <a:srgbClr val="C0C0C0"/>
                  </a:outerShdw>
                </a:effectLst>
              </a:rPr>
              <a:t> SRC-1, which renders the transcription complex active in the presence of tamoxifen. This altered orientation involves the C-termini of </a:t>
            </a:r>
            <a:r>
              <a:rPr lang="en-US" sz="600" dirty="0" err="1">
                <a:solidFill>
                  <a:srgbClr val="000000"/>
                </a:solidFill>
                <a:effectLst>
                  <a:outerShdw blurRad="38100" dist="38100" dir="2700000" algn="tl">
                    <a:srgbClr val="C0C0C0"/>
                  </a:outerShdw>
                </a:effectLst>
              </a:rPr>
              <a:t>ERalpha</a:t>
            </a:r>
            <a:r>
              <a:rPr lang="en-US" sz="600" dirty="0">
                <a:solidFill>
                  <a:srgbClr val="000000"/>
                </a:solidFill>
                <a:effectLst>
                  <a:outerShdw blurRad="38100" dist="38100" dir="2700000" algn="tl">
                    <a:srgbClr val="C0C0C0"/>
                  </a:outerShdw>
                </a:effectLst>
              </a:rPr>
              <a:t> and SRC-1, which required a prolonged AF-1-mediated interaction. This intermolecular reorientation as a result of PKA-mediated phosphorylation of ERalpha-S305 and tamoxifen binding provides a unique model for resistance to the anticancer drug tamoxifen. TI - Comparative economic analysis of </a:t>
            </a:r>
            <a:r>
              <a:rPr lang="en-US" sz="600" dirty="0" err="1">
                <a:solidFill>
                  <a:srgbClr val="000000"/>
                </a:solidFill>
                <a:effectLst>
                  <a:outerShdw blurRad="38100" dist="38100" dir="2700000" algn="tl">
                    <a:srgbClr val="C0C0C0"/>
                  </a:outerShdw>
                </a:effectLst>
              </a:rPr>
              <a:t>aromatase</a:t>
            </a:r>
            <a:r>
              <a:rPr lang="en-US" sz="600" dirty="0">
                <a:solidFill>
                  <a:srgbClr val="000000"/>
                </a:solidFill>
                <a:effectLst>
                  <a:outerShdw blurRad="38100" dist="38100" dir="2700000" algn="tl">
                    <a:srgbClr val="C0C0C0"/>
                  </a:outerShdw>
                </a:effectLst>
              </a:rPr>
              <a:t> inhibitors and tamoxifen in the treatment of hormone-dependent breast cancer. AB - Within the past 2 years three separate groups reported marked improvements in relapse-free survival when </a:t>
            </a:r>
            <a:r>
              <a:rPr lang="en-US" sz="600" dirty="0" err="1">
                <a:solidFill>
                  <a:srgbClr val="000000"/>
                </a:solidFill>
                <a:effectLst>
                  <a:outerShdw blurRad="38100" dist="38100" dir="2700000" algn="tl">
                    <a:srgbClr val="C0C0C0"/>
                  </a:outerShdw>
                </a:effectLst>
              </a:rPr>
              <a:t>trastuzumab</a:t>
            </a:r>
            <a:r>
              <a:rPr lang="en-US" sz="600" dirty="0">
                <a:solidFill>
                  <a:srgbClr val="000000"/>
                </a:solidFill>
                <a:effectLst>
                  <a:outerShdw blurRad="38100" dist="38100" dir="2700000" algn="tl">
                    <a:srgbClr val="C0C0C0"/>
                  </a:outerShdw>
                </a:effectLst>
              </a:rPr>
              <a:t> was added to adjuvant chemotherapy in patients with HER2-overexpressing breast cancer. Notwithstanding the significance of this molecular target, the discovery of the estrogen receptor (ER) may be of even greater importance. Although tamoxifen has long been considered the hormonal therapy of choice for patients with estrogen-responsive breast cancer, accumulating clinical data suggest the new generation of </a:t>
            </a:r>
            <a:r>
              <a:rPr lang="en-US" sz="600" dirty="0" err="1">
                <a:solidFill>
                  <a:srgbClr val="000000"/>
                </a:solidFill>
                <a:effectLst>
                  <a:outerShdw blurRad="38100" dist="38100" dir="2700000" algn="tl">
                    <a:srgbClr val="C0C0C0"/>
                  </a:outerShdw>
                </a:effectLst>
              </a:rPr>
              <a:t>aromatase</a:t>
            </a:r>
            <a:r>
              <a:rPr lang="en-US" sz="600" dirty="0">
                <a:solidFill>
                  <a:srgbClr val="000000"/>
                </a:solidFill>
                <a:effectLst>
                  <a:outerShdw blurRad="38100" dist="38100" dir="2700000" algn="tl">
                    <a:srgbClr val="C0C0C0"/>
                  </a:outerShdw>
                </a:effectLst>
              </a:rPr>
              <a:t> inhibitors (AIs) is more effective and less toxic. With the availability of new information, guidelines have been updated and reformulated regarding the use of AIs as first-line hormonal therapy in postmenopausal women with ER-positive breast cancer. This paper, a product of the ongoing advances in oncology, incorporates two distinct, yet important, features of oncology; first, clinical concepts related to hormone-dependent breast cancer and second, </a:t>
            </a:r>
            <a:r>
              <a:rPr lang="en-US" sz="600" dirty="0" err="1">
                <a:solidFill>
                  <a:srgbClr val="000000"/>
                </a:solidFill>
                <a:effectLst>
                  <a:outerShdw blurRad="38100" dist="38100" dir="2700000" algn="tl">
                    <a:srgbClr val="C0C0C0"/>
                  </a:outerShdw>
                </a:effectLst>
              </a:rPr>
              <a:t>pharmacoeconomic</a:t>
            </a:r>
            <a:r>
              <a:rPr lang="en-US" sz="600" dirty="0">
                <a:solidFill>
                  <a:srgbClr val="000000"/>
                </a:solidFill>
                <a:effectLst>
                  <a:outerShdw blurRad="38100" dist="38100" dir="2700000" algn="tl">
                    <a:srgbClr val="C0C0C0"/>
                  </a:outerShdw>
                </a:effectLst>
              </a:rPr>
              <a:t> evaluation of the </a:t>
            </a:r>
            <a:r>
              <a:rPr lang="en-US" sz="600" dirty="0" err="1">
                <a:solidFill>
                  <a:srgbClr val="000000"/>
                </a:solidFill>
                <a:effectLst>
                  <a:outerShdw blurRad="38100" dist="38100" dir="2700000" algn="tl">
                    <a:srgbClr val="C0C0C0"/>
                  </a:outerShdw>
                </a:effectLst>
              </a:rPr>
              <a:t>antiestrogen</a:t>
            </a:r>
            <a:r>
              <a:rPr lang="en-US" sz="600" dirty="0">
                <a:solidFill>
                  <a:srgbClr val="000000"/>
                </a:solidFill>
                <a:effectLst>
                  <a:outerShdw blurRad="38100" dist="38100" dir="2700000" algn="tl">
                    <a:srgbClr val="C0C0C0"/>
                  </a:outerShdw>
                </a:effectLst>
              </a:rPr>
              <a:t> tamoxifen and the new generation of </a:t>
            </a:r>
            <a:r>
              <a:rPr lang="en-US" sz="600" dirty="0" err="1">
                <a:solidFill>
                  <a:srgbClr val="000000"/>
                </a:solidFill>
                <a:effectLst>
                  <a:outerShdw blurRad="38100" dist="38100" dir="2700000" algn="tl">
                    <a:srgbClr val="C0C0C0"/>
                  </a:outerShdw>
                </a:effectLst>
              </a:rPr>
              <a:t>antiaromatase</a:t>
            </a:r>
            <a:r>
              <a:rPr lang="en-US" sz="600" dirty="0">
                <a:solidFill>
                  <a:srgbClr val="000000"/>
                </a:solidFill>
                <a:effectLst>
                  <a:outerShdw blurRad="38100" dist="38100" dir="2700000" algn="tl">
                    <a:srgbClr val="C0C0C0"/>
                  </a:outerShdw>
                </a:effectLst>
              </a:rPr>
              <a:t> agents. TI - An alpha-fetoprotein-derived peptide reduces the uterine hyperplasia and increases the </a:t>
            </a:r>
            <a:r>
              <a:rPr lang="en-US" sz="600" dirty="0" err="1">
                <a:solidFill>
                  <a:srgbClr val="000000"/>
                </a:solidFill>
                <a:effectLst>
                  <a:outerShdw blurRad="38100" dist="38100" dir="2700000" algn="tl">
                    <a:srgbClr val="C0C0C0"/>
                  </a:outerShdw>
                </a:effectLst>
              </a:rPr>
              <a:t>antitumour</a:t>
            </a:r>
            <a:r>
              <a:rPr lang="en-US" sz="600" dirty="0">
                <a:solidFill>
                  <a:srgbClr val="000000"/>
                </a:solidFill>
                <a:effectLst>
                  <a:outerShdw blurRad="38100" dist="38100" dir="2700000" algn="tl">
                    <a:srgbClr val="C0C0C0"/>
                  </a:outerShdw>
                </a:effectLst>
              </a:rPr>
              <a:t> effect of tamoxifen. AB - Tamoxifen (Tam) is effective for the treatment and prevention of breast cancer. However, it has toxic drawbacks and has limited-duration utility because, over time, human </a:t>
            </a:r>
            <a:r>
              <a:rPr lang="en-US" sz="600" dirty="0" err="1">
                <a:solidFill>
                  <a:srgbClr val="000000"/>
                </a:solidFill>
                <a:effectLst>
                  <a:outerShdw blurRad="38100" dist="38100" dir="2700000" algn="tl">
                    <a:srgbClr val="C0C0C0"/>
                  </a:outerShdw>
                </a:effectLst>
              </a:rPr>
              <a:t>tumours</a:t>
            </a:r>
            <a:r>
              <a:rPr lang="en-US" sz="600" dirty="0">
                <a:solidFill>
                  <a:srgbClr val="000000"/>
                </a:solidFill>
                <a:effectLst>
                  <a:outerShdw blurRad="38100" dist="38100" dir="2700000" algn="tl">
                    <a:srgbClr val="C0C0C0"/>
                  </a:outerShdw>
                </a:effectLst>
              </a:rPr>
              <a:t> become refractory to Tam. Recently, a new nontoxic peptide, alpha-fetoprotein-derived peptide (</a:t>
            </a:r>
            <a:r>
              <a:rPr lang="en-US" sz="600" dirty="0" err="1">
                <a:solidFill>
                  <a:srgbClr val="000000"/>
                </a:solidFill>
                <a:effectLst>
                  <a:outerShdw blurRad="38100" dist="38100" dir="2700000" algn="tl">
                    <a:srgbClr val="C0C0C0"/>
                  </a:outerShdw>
                </a:effectLst>
              </a:rPr>
              <a:t>AFPep</a:t>
            </a:r>
            <a:r>
              <a:rPr lang="en-US" sz="600" dirty="0">
                <a:solidFill>
                  <a:srgbClr val="000000"/>
                </a:solidFill>
                <a:effectLst>
                  <a:outerShdw blurRad="38100" dist="38100" dir="2700000" algn="tl">
                    <a:srgbClr val="C0C0C0"/>
                  </a:outerShdw>
                </a:effectLst>
              </a:rPr>
              <a:t>) has been proposed for the treatment and prevention of breast cancer. The purpose of this paper is to determine whether combining </a:t>
            </a:r>
            <a:r>
              <a:rPr lang="en-US" sz="600" dirty="0" err="1">
                <a:solidFill>
                  <a:srgbClr val="000000"/>
                </a:solidFill>
                <a:effectLst>
                  <a:outerShdw blurRad="38100" dist="38100" dir="2700000" algn="tl">
                    <a:srgbClr val="C0C0C0"/>
                  </a:outerShdw>
                </a:effectLst>
              </a:rPr>
              <a:t>AFPep</a:t>
            </a:r>
            <a:r>
              <a:rPr lang="en-US" sz="600" dirty="0">
                <a:solidFill>
                  <a:srgbClr val="000000"/>
                </a:solidFill>
                <a:effectLst>
                  <a:outerShdw blurRad="38100" dist="38100" dir="2700000" algn="tl">
                    <a:srgbClr val="C0C0C0"/>
                  </a:outerShdw>
                </a:effectLst>
              </a:rPr>
              <a:t> with Tam would increase efficacy and reduce toxicity in experimental models of breast cancer. Low doses of </a:t>
            </a:r>
            <a:r>
              <a:rPr lang="en-US" sz="600" dirty="0" err="1">
                <a:solidFill>
                  <a:srgbClr val="000000"/>
                </a:solidFill>
                <a:effectLst>
                  <a:outerShdw blurRad="38100" dist="38100" dir="2700000" algn="tl">
                    <a:srgbClr val="C0C0C0"/>
                  </a:outerShdw>
                </a:effectLst>
              </a:rPr>
              <a:t>AFPep</a:t>
            </a:r>
            <a:r>
              <a:rPr lang="en-US" sz="600" dirty="0">
                <a:solidFill>
                  <a:srgbClr val="000000"/>
                </a:solidFill>
                <a:effectLst>
                  <a:outerShdw blurRad="38100" dist="38100" dir="2700000" algn="tl">
                    <a:srgbClr val="C0C0C0"/>
                  </a:outerShdw>
                </a:effectLst>
              </a:rPr>
              <a:t> and Tam were more effective in combination than either agent alone against breast cancer growth in cell culture, in </a:t>
            </a:r>
            <a:r>
              <a:rPr lang="en-US" sz="600" dirty="0" err="1">
                <a:solidFill>
                  <a:srgbClr val="000000"/>
                </a:solidFill>
                <a:effectLst>
                  <a:outerShdw blurRad="38100" dist="38100" dir="2700000" algn="tl">
                    <a:srgbClr val="C0C0C0"/>
                  </a:outerShdw>
                </a:effectLst>
              </a:rPr>
              <a:t>tumour-xenografted</a:t>
            </a:r>
            <a:r>
              <a:rPr lang="en-US" sz="600" dirty="0">
                <a:solidFill>
                  <a:srgbClr val="000000"/>
                </a:solidFill>
                <a:effectLst>
                  <a:outerShdw blurRad="38100" dist="38100" dir="2700000" algn="tl">
                    <a:srgbClr val="C0C0C0"/>
                  </a:outerShdw>
                </a:effectLst>
              </a:rPr>
              <a:t> mice, and in carcinogen-exposed rats. alpha-Fetoprotein-derived peptide interfered with Tam-induced uterine hyperplasia in immature mice, and showed no toxic effects. Unlike Tam, </a:t>
            </a:r>
            <a:r>
              <a:rPr lang="en-US" sz="600" dirty="0" err="1">
                <a:solidFill>
                  <a:srgbClr val="000000"/>
                </a:solidFill>
                <a:effectLst>
                  <a:outerShdw blurRad="38100" dist="38100" dir="2700000" algn="tl">
                    <a:srgbClr val="C0C0C0"/>
                  </a:outerShdw>
                </a:effectLst>
              </a:rPr>
              <a:t>AFPep</a:t>
            </a:r>
            <a:r>
              <a:rPr lang="en-US" sz="600" dirty="0">
                <a:solidFill>
                  <a:srgbClr val="000000"/>
                </a:solidFill>
                <a:effectLst>
                  <a:outerShdw blurRad="38100" dist="38100" dir="2700000" algn="tl">
                    <a:srgbClr val="C0C0C0"/>
                  </a:outerShdw>
                </a:effectLst>
              </a:rPr>
              <a:t> did not inhibit binding of </a:t>
            </a:r>
            <a:r>
              <a:rPr lang="en-US" sz="600" dirty="0" err="1">
                <a:solidFill>
                  <a:srgbClr val="000000"/>
                </a:solidFill>
                <a:effectLst>
                  <a:outerShdw blurRad="38100" dist="38100" dir="2700000" algn="tl">
                    <a:srgbClr val="C0C0C0"/>
                  </a:outerShdw>
                </a:effectLst>
              </a:rPr>
              <a:t>oestradiol</a:t>
            </a:r>
            <a:r>
              <a:rPr lang="en-US" sz="600" dirty="0">
                <a:solidFill>
                  <a:srgbClr val="000000"/>
                </a:solidFill>
                <a:effectLst>
                  <a:outerShdw blurRad="38100" dist="38100" dir="2700000" algn="tl">
                    <a:srgbClr val="C0C0C0"/>
                  </a:outerShdw>
                </a:effectLst>
              </a:rPr>
              <a:t> (E(2)) to </a:t>
            </a:r>
            <a:r>
              <a:rPr lang="en-US" sz="600" dirty="0" err="1">
                <a:solidFill>
                  <a:srgbClr val="000000"/>
                </a:solidFill>
                <a:effectLst>
                  <a:outerShdw blurRad="38100" dist="38100" dir="2700000" algn="tl">
                    <a:srgbClr val="C0C0C0"/>
                  </a:outerShdw>
                </a:effectLst>
              </a:rPr>
              <a:t>oestrogen</a:t>
            </a:r>
            <a:r>
              <a:rPr lang="en-US" sz="600" dirty="0">
                <a:solidFill>
                  <a:srgbClr val="000000"/>
                </a:solidFill>
                <a:effectLst>
                  <a:outerShdw blurRad="38100" dist="38100" dir="2700000" algn="tl">
                    <a:srgbClr val="C0C0C0"/>
                  </a:outerShdw>
                </a:effectLst>
              </a:rPr>
              <a:t> receptor (ER). Thus, these two agents </a:t>
            </a:r>
            <a:r>
              <a:rPr lang="en-US" sz="600" dirty="0" err="1">
                <a:solidFill>
                  <a:srgbClr val="000000"/>
                </a:solidFill>
                <a:effectLst>
                  <a:outerShdw blurRad="38100" dist="38100" dir="2700000" algn="tl">
                    <a:srgbClr val="C0C0C0"/>
                  </a:outerShdw>
                </a:effectLst>
              </a:rPr>
              <a:t>utilise</a:t>
            </a:r>
            <a:r>
              <a:rPr lang="en-US" sz="600" dirty="0">
                <a:solidFill>
                  <a:srgbClr val="000000"/>
                </a:solidFill>
                <a:effectLst>
                  <a:outerShdw blurRad="38100" dist="38100" dir="2700000" algn="tl">
                    <a:srgbClr val="C0C0C0"/>
                  </a:outerShdw>
                </a:effectLst>
              </a:rPr>
              <a:t> different mechanisms to interfere with ER functionality, yet work cooperatively to reduce breast cancer growth and alleviate Tam's troubling toxicity of uterine hyperplasia and appear to be a rational combination for the treatment of ER-positive breast </a:t>
            </a:r>
            <a:r>
              <a:rPr lang="en-US" sz="600" dirty="0" err="1">
                <a:solidFill>
                  <a:srgbClr val="000000"/>
                </a:solidFill>
                <a:effectLst>
                  <a:outerShdw blurRad="38100" dist="38100" dir="2700000" algn="tl">
                    <a:srgbClr val="C0C0C0"/>
                  </a:outerShdw>
                </a:effectLst>
              </a:rPr>
              <a:t>cancer.British</a:t>
            </a:r>
            <a:r>
              <a:rPr lang="en-US" sz="600" dirty="0">
                <a:solidFill>
                  <a:srgbClr val="000000"/>
                </a:solidFill>
                <a:effectLst>
                  <a:outerShdw blurRad="38100" dist="38100" dir="2700000" algn="tl">
                    <a:srgbClr val="C0C0C0"/>
                  </a:outerShdw>
                </a:effectLst>
              </a:rPr>
              <a:t> Journal of Cancer (2007) 97, 327-333. TI - Adjuvant </a:t>
            </a:r>
            <a:r>
              <a:rPr lang="en-US" sz="600" dirty="0" err="1">
                <a:solidFill>
                  <a:srgbClr val="000000"/>
                </a:solidFill>
                <a:effectLst>
                  <a:outerShdw blurRad="38100" dist="38100" dir="2700000" algn="tl">
                    <a:srgbClr val="C0C0C0"/>
                  </a:outerShdw>
                </a:effectLst>
              </a:rPr>
              <a:t>trastuzumab</a:t>
            </a:r>
            <a:r>
              <a:rPr lang="en-US" sz="600" dirty="0">
                <a:solidFill>
                  <a:srgbClr val="000000"/>
                </a:solidFill>
                <a:effectLst>
                  <a:outerShdw blurRad="38100" dist="38100" dir="2700000" algn="tl">
                    <a:srgbClr val="C0C0C0"/>
                  </a:outerShdw>
                </a:effectLst>
              </a:rPr>
              <a:t> in the treatment of HER-2-positive early breast cancer: a meta-analyses of published randomized trials. AB - ABSTRACT: BACKGROUND: Breast cancer is the most common cancer in women in the U.S. and western Europe. Amplification of the her-2/</a:t>
            </a:r>
            <a:r>
              <a:rPr lang="en-US" sz="600" dirty="0" err="1">
                <a:solidFill>
                  <a:srgbClr val="000000"/>
                </a:solidFill>
                <a:effectLst>
                  <a:outerShdw blurRad="38100" dist="38100" dir="2700000" algn="tl">
                    <a:srgbClr val="C0C0C0"/>
                  </a:outerShdw>
                </a:effectLst>
              </a:rPr>
              <a:t>neu</a:t>
            </a:r>
            <a:r>
              <a:rPr lang="en-US" sz="600" dirty="0">
                <a:solidFill>
                  <a:srgbClr val="000000"/>
                </a:solidFill>
                <a:effectLst>
                  <a:outerShdw blurRad="38100" dist="38100" dir="2700000" algn="tl">
                    <a:srgbClr val="C0C0C0"/>
                  </a:outerShdw>
                </a:effectLst>
              </a:rPr>
              <a:t> gene occurs in approximately 25% of invasive </a:t>
            </a:r>
            <a:r>
              <a:rPr lang="en-US" sz="600" dirty="0" err="1">
                <a:solidFill>
                  <a:srgbClr val="000000"/>
                </a:solidFill>
                <a:effectLst>
                  <a:outerShdw blurRad="38100" dist="38100" dir="2700000" algn="tl">
                    <a:srgbClr val="C0C0C0"/>
                  </a:outerShdw>
                </a:effectLst>
              </a:rPr>
              <a:t>ductal</a:t>
            </a:r>
            <a:r>
              <a:rPr lang="en-US" sz="600" dirty="0">
                <a:solidFill>
                  <a:srgbClr val="000000"/>
                </a:solidFill>
                <a:effectLst>
                  <a:outerShdw blurRad="38100" dist="38100" dir="2700000" algn="tl">
                    <a:srgbClr val="C0C0C0"/>
                  </a:outerShdw>
                </a:effectLst>
              </a:rPr>
              <a:t> carcinomas of the breast. The first HER-2/</a:t>
            </a:r>
            <a:r>
              <a:rPr lang="en-US" sz="600" dirty="0" err="1">
                <a:solidFill>
                  <a:srgbClr val="000000"/>
                </a:solidFill>
                <a:effectLst>
                  <a:outerShdw blurRad="38100" dist="38100" dir="2700000" algn="tl">
                    <a:srgbClr val="C0C0C0"/>
                  </a:outerShdw>
                </a:effectLst>
              </a:rPr>
              <a:t>neu</a:t>
            </a:r>
            <a:r>
              <a:rPr lang="en-US" sz="600" dirty="0">
                <a:solidFill>
                  <a:srgbClr val="000000"/>
                </a:solidFill>
                <a:effectLst>
                  <a:outerShdw blurRad="38100" dist="38100" dir="2700000" algn="tl">
                    <a:srgbClr val="C0C0C0"/>
                  </a:outerShdw>
                </a:effectLst>
              </a:rPr>
              <a:t>-targeted approach to reach the clinic was </a:t>
            </a:r>
            <a:r>
              <a:rPr lang="en-US" sz="600" dirty="0" err="1">
                <a:solidFill>
                  <a:srgbClr val="000000"/>
                </a:solidFill>
                <a:effectLst>
                  <a:outerShdw blurRad="38100" dist="38100" dir="2700000" algn="tl">
                    <a:srgbClr val="C0C0C0"/>
                  </a:outerShdw>
                </a:effectLst>
              </a:rPr>
              <a:t>trastuzumab</a:t>
            </a:r>
            <a:r>
              <a:rPr lang="en-US" sz="600" dirty="0">
                <a:solidFill>
                  <a:srgbClr val="000000"/>
                </a:solidFill>
                <a:effectLst>
                  <a:outerShdw blurRad="38100" dist="38100" dir="2700000" algn="tl">
                    <a:srgbClr val="C0C0C0"/>
                  </a:outerShdw>
                </a:effectLst>
              </a:rPr>
              <a:t>, a humanized monoclonal antibody directed against the extracellular domain of the HER-2/</a:t>
            </a:r>
            <a:r>
              <a:rPr lang="en-US" sz="600" dirty="0" err="1">
                <a:solidFill>
                  <a:srgbClr val="000000"/>
                </a:solidFill>
                <a:effectLst>
                  <a:outerShdw blurRad="38100" dist="38100" dir="2700000" algn="tl">
                    <a:srgbClr val="C0C0C0"/>
                  </a:outerShdw>
                </a:effectLst>
              </a:rPr>
              <a:t>neu</a:t>
            </a:r>
            <a:r>
              <a:rPr lang="en-US" sz="600" dirty="0">
                <a:solidFill>
                  <a:srgbClr val="000000"/>
                </a:solidFill>
                <a:effectLst>
                  <a:outerShdw blurRad="38100" dist="38100" dir="2700000" algn="tl">
                    <a:srgbClr val="C0C0C0"/>
                  </a:outerShdw>
                </a:effectLst>
              </a:rPr>
              <a:t> protein. </a:t>
            </a:r>
            <a:r>
              <a:rPr lang="en-US" sz="600" dirty="0" err="1">
                <a:solidFill>
                  <a:srgbClr val="000000"/>
                </a:solidFill>
                <a:effectLst>
                  <a:outerShdw blurRad="38100" dist="38100" dir="2700000" algn="tl">
                    <a:srgbClr val="C0C0C0"/>
                  </a:outerShdw>
                </a:effectLst>
              </a:rPr>
              <a:t>Trastuzumab</a:t>
            </a:r>
            <a:r>
              <a:rPr lang="en-US" sz="600" dirty="0">
                <a:solidFill>
                  <a:srgbClr val="000000"/>
                </a:solidFill>
                <a:effectLst>
                  <a:outerShdw blurRad="38100" dist="38100" dir="2700000" algn="tl">
                    <a:srgbClr val="C0C0C0"/>
                  </a:outerShdw>
                </a:effectLst>
              </a:rPr>
              <a:t> therapy prolongs the survival of patients with </a:t>
            </a:r>
            <a:r>
              <a:rPr lang="en-US" sz="600" dirty="0" err="1">
                <a:solidFill>
                  <a:srgbClr val="000000"/>
                </a:solidFill>
                <a:effectLst>
                  <a:outerShdw blurRad="38100" dist="38100" dir="2700000" algn="tl">
                    <a:srgbClr val="C0C0C0"/>
                  </a:outerShdw>
                </a:effectLst>
              </a:rPr>
              <a:t>metastatico</a:t>
            </a:r>
            <a:r>
              <a:rPr lang="en-US" sz="600" dirty="0">
                <a:solidFill>
                  <a:srgbClr val="000000"/>
                </a:solidFill>
                <a:effectLst>
                  <a:outerShdw blurRad="38100" dist="38100" dir="2700000" algn="tl">
                    <a:srgbClr val="C0C0C0"/>
                  </a:outerShdw>
                </a:effectLst>
              </a:rPr>
              <a:t> HER-2/</a:t>
            </a:r>
            <a:r>
              <a:rPr lang="en-US" sz="600" dirty="0" err="1">
                <a:solidFill>
                  <a:srgbClr val="000000"/>
                </a:solidFill>
                <a:effectLst>
                  <a:outerShdw blurRad="38100" dist="38100" dir="2700000" algn="tl">
                    <a:srgbClr val="C0C0C0"/>
                  </a:outerShdw>
                </a:effectLst>
              </a:rPr>
              <a:t>neu-overexpressing</a:t>
            </a:r>
            <a:r>
              <a:rPr lang="en-US" sz="600" dirty="0">
                <a:solidFill>
                  <a:srgbClr val="000000"/>
                </a:solidFill>
                <a:effectLst>
                  <a:outerShdw blurRad="38100" dist="38100" dir="2700000" algn="tl">
                    <a:srgbClr val="C0C0C0"/>
                  </a:outerShdw>
                </a:effectLst>
              </a:rPr>
              <a:t> breast cancer when combined with chemotherapy and has recently been demonstrated to lead to dramatic improvements in disease-free survival when used in the adjuvant therapy setting in combination with or following chemotherapy. Here, we performed a meta-analyses of completed clinical trials of adjuvant </a:t>
            </a:r>
            <a:r>
              <a:rPr lang="en-US" sz="600" dirty="0" err="1">
                <a:solidFill>
                  <a:srgbClr val="000000"/>
                </a:solidFill>
                <a:effectLst>
                  <a:outerShdw blurRad="38100" dist="38100" dir="2700000" algn="tl">
                    <a:srgbClr val="C0C0C0"/>
                  </a:outerShdw>
                </a:effectLst>
              </a:rPr>
              <a:t>trastuzumab</a:t>
            </a:r>
            <a:r>
              <a:rPr lang="en-US" sz="600" dirty="0">
                <a:solidFill>
                  <a:srgbClr val="000000"/>
                </a:solidFill>
                <a:effectLst>
                  <a:outerShdw blurRad="38100" dist="38100" dir="2700000" algn="tl">
                    <a:srgbClr val="C0C0C0"/>
                  </a:outerShdw>
                </a:effectLst>
              </a:rPr>
              <a:t> in the adjuvant setting. Survival, recurrence, brain metastases, </a:t>
            </a:r>
            <a:r>
              <a:rPr lang="en-US" sz="600" dirty="0" err="1">
                <a:solidFill>
                  <a:srgbClr val="000000"/>
                </a:solidFill>
                <a:effectLst>
                  <a:outerShdw blurRad="38100" dist="38100" dir="2700000" algn="tl">
                    <a:srgbClr val="C0C0C0"/>
                  </a:outerShdw>
                </a:effectLst>
              </a:rPr>
              <a:t>cardiotoxicity</a:t>
            </a:r>
            <a:r>
              <a:rPr lang="en-US" sz="600" dirty="0">
                <a:solidFill>
                  <a:srgbClr val="000000"/>
                </a:solidFill>
                <a:effectLst>
                  <a:outerShdw blurRad="38100" dist="38100" dir="2700000" algn="tl">
                    <a:srgbClr val="C0C0C0"/>
                  </a:outerShdw>
                </a:effectLst>
              </a:rPr>
              <a:t> and directions for future research are discussed. METHODS: A meta-analysis of randomized controlled trials (RCT) was performed comparing adjuvant </a:t>
            </a:r>
            <a:r>
              <a:rPr lang="en-US" sz="600" dirty="0" err="1">
                <a:solidFill>
                  <a:srgbClr val="000000"/>
                </a:solidFill>
                <a:effectLst>
                  <a:outerShdw blurRad="38100" dist="38100" dir="2700000" algn="tl">
                    <a:srgbClr val="C0C0C0"/>
                  </a:outerShdw>
                </a:effectLst>
              </a:rPr>
              <a:t>trastuzumab</a:t>
            </a:r>
            <a:r>
              <a:rPr lang="en-US" sz="600" dirty="0">
                <a:solidFill>
                  <a:srgbClr val="000000"/>
                </a:solidFill>
                <a:effectLst>
                  <a:outerShdw blurRad="38100" dist="38100" dir="2700000" algn="tl">
                    <a:srgbClr val="C0C0C0"/>
                  </a:outerShdw>
                </a:effectLst>
              </a:rPr>
              <a:t> treatment for HER2-positive early breast cancer (EBC) to observation. The MEDLINE, EMBASE, CANCERLIT and Cochrane Library databases, and abstracts published in the annual proceedings were systematically searched for evidence. Relevant reports were reviewed by two reviewers independently and the references from these reports were searched for additional trials, using guidelines set by QUOROM statement criteria. RESULTS: Pooled results from that five randomized trials of adjuvant </a:t>
            </a:r>
            <a:r>
              <a:rPr lang="en-US" sz="600" dirty="0" err="1">
                <a:solidFill>
                  <a:srgbClr val="000000"/>
                </a:solidFill>
                <a:effectLst>
                  <a:outerShdw blurRad="38100" dist="38100" dir="2700000" algn="tl">
                    <a:srgbClr val="C0C0C0"/>
                  </a:outerShdw>
                </a:effectLst>
              </a:rPr>
              <a:t>Trastuzumab</a:t>
            </a:r>
            <a:r>
              <a:rPr lang="en-US" sz="600" dirty="0">
                <a:solidFill>
                  <a:srgbClr val="000000"/>
                </a:solidFill>
                <a:effectLst>
                  <a:outerShdw blurRad="38100" dist="38100" dir="2700000" algn="tl">
                    <a:srgbClr val="C0C0C0"/>
                  </a:outerShdw>
                </a:effectLst>
              </a:rPr>
              <a:t> showed a significant reduction of mortality (p0.00001), recurrence (p0.00001), metastases rates (p0.00001) and second tumors other than breast cancer (p=0.007) as compared to no adjuvant </a:t>
            </a:r>
            <a:r>
              <a:rPr lang="en-US" sz="600" dirty="0" err="1">
                <a:solidFill>
                  <a:srgbClr val="000000"/>
                </a:solidFill>
                <a:effectLst>
                  <a:outerShdw blurRad="38100" dist="38100" dir="2700000" algn="tl">
                    <a:srgbClr val="C0C0C0"/>
                  </a:outerShdw>
                </a:effectLst>
              </a:rPr>
              <a:t>Trastuzumab</a:t>
            </a:r>
            <a:r>
              <a:rPr lang="en-US" sz="600" dirty="0">
                <a:solidFill>
                  <a:srgbClr val="000000"/>
                </a:solidFill>
                <a:effectLst>
                  <a:outerShdw blurRad="38100" dist="38100" dir="2700000" algn="tl">
                    <a:srgbClr val="C0C0C0"/>
                  </a:outerShdw>
                </a:effectLst>
              </a:rPr>
              <a:t> patients. There were more grade III or IV cardiac toxicity after </a:t>
            </a:r>
            <a:r>
              <a:rPr lang="en-US" sz="600" dirty="0" err="1">
                <a:solidFill>
                  <a:srgbClr val="000000"/>
                </a:solidFill>
                <a:effectLst>
                  <a:outerShdw blurRad="38100" dist="38100" dir="2700000" algn="tl">
                    <a:srgbClr val="C0C0C0"/>
                  </a:outerShdw>
                </a:effectLst>
              </a:rPr>
              <a:t>trastuzumab</a:t>
            </a:r>
            <a:r>
              <a:rPr lang="en-US" sz="600" dirty="0">
                <a:solidFill>
                  <a:srgbClr val="000000"/>
                </a:solidFill>
                <a:effectLst>
                  <a:outerShdw blurRad="38100" dist="38100" dir="2700000" algn="tl">
                    <a:srgbClr val="C0C0C0"/>
                  </a:outerShdw>
                </a:effectLst>
              </a:rPr>
              <a:t> (203/4555 = 4.5%) versus no </a:t>
            </a:r>
            <a:r>
              <a:rPr lang="en-US" sz="600" dirty="0" err="1">
                <a:solidFill>
                  <a:srgbClr val="000000"/>
                </a:solidFill>
                <a:effectLst>
                  <a:outerShdw blurRad="38100" dist="38100" dir="2700000" algn="tl">
                    <a:srgbClr val="C0C0C0"/>
                  </a:outerShdw>
                </a:effectLst>
              </a:rPr>
              <a:t>trastuzumab</a:t>
            </a:r>
            <a:r>
              <a:rPr lang="en-US" sz="600" dirty="0">
                <a:solidFill>
                  <a:srgbClr val="000000"/>
                </a:solidFill>
                <a:effectLst>
                  <a:outerShdw blurRad="38100" dist="38100" dir="2700000" algn="tl">
                    <a:srgbClr val="C0C0C0"/>
                  </a:outerShdw>
                </a:effectLst>
              </a:rPr>
              <a:t> (86/4562 = 1.8%). The likelihood of cardiac toxicity was 2.45-fold higher (95% CI 1.89 - 3.16) in </a:t>
            </a:r>
            <a:r>
              <a:rPr lang="en-US" sz="600" dirty="0" err="1">
                <a:solidFill>
                  <a:srgbClr val="000000"/>
                </a:solidFill>
                <a:effectLst>
                  <a:outerShdw blurRad="38100" dist="38100" dir="2700000" algn="tl">
                    <a:srgbClr val="C0C0C0"/>
                  </a:outerShdw>
                </a:effectLst>
              </a:rPr>
              <a:t>trastuzumab</a:t>
            </a:r>
            <a:r>
              <a:rPr lang="en-US" sz="600" dirty="0">
                <a:solidFill>
                  <a:srgbClr val="000000"/>
                </a:solidFill>
                <a:effectLst>
                  <a:outerShdw blurRad="38100" dist="38100" dir="2700000" algn="tl">
                    <a:srgbClr val="C0C0C0"/>
                  </a:outerShdw>
                </a:effectLst>
              </a:rPr>
              <a:t> arms, however that result was associated with heterogeneity. The likelihood of brain metastases was 1.82-fold higher (95% CI 1.16 - 2.85) in patients who received </a:t>
            </a:r>
            <a:r>
              <a:rPr lang="en-US" sz="600" dirty="0" err="1">
                <a:solidFill>
                  <a:srgbClr val="000000"/>
                </a:solidFill>
                <a:effectLst>
                  <a:outerShdw blurRad="38100" dist="38100" dir="2700000" algn="tl">
                    <a:srgbClr val="C0C0C0"/>
                  </a:outerShdw>
                </a:effectLst>
              </a:rPr>
              <a:t>trastuzumab</a:t>
            </a:r>
            <a:r>
              <a:rPr lang="en-US" sz="600" dirty="0">
                <a:solidFill>
                  <a:srgbClr val="000000"/>
                </a:solidFill>
                <a:effectLst>
                  <a:outerShdw blurRad="38100" dist="38100" dir="2700000" algn="tl">
                    <a:srgbClr val="C0C0C0"/>
                  </a:outerShdw>
                </a:effectLst>
              </a:rPr>
              <a:t>. CONCLUSION: The results from this meta-analysis are sufficiently compelling to consider 1 year of adjuvant </a:t>
            </a:r>
            <a:r>
              <a:rPr lang="en-US" sz="600" dirty="0" err="1">
                <a:solidFill>
                  <a:srgbClr val="000000"/>
                </a:solidFill>
                <a:effectLst>
                  <a:outerShdw blurRad="38100" dist="38100" dir="2700000" algn="tl">
                    <a:srgbClr val="C0C0C0"/>
                  </a:outerShdw>
                </a:effectLst>
              </a:rPr>
              <a:t>trastuzumab</a:t>
            </a:r>
            <a:r>
              <a:rPr lang="en-US" sz="600" dirty="0">
                <a:solidFill>
                  <a:srgbClr val="000000"/>
                </a:solidFill>
                <a:effectLst>
                  <a:outerShdw blurRad="38100" dist="38100" dir="2700000" algn="tl">
                    <a:srgbClr val="C0C0C0"/>
                  </a:outerShdw>
                </a:effectLst>
              </a:rPr>
              <a:t> treatment for women with HER-2-positive EBC based on the risk: benefit ratio demonstrated in these studies. Adequate assessment of HER-2/</a:t>
            </a:r>
            <a:r>
              <a:rPr lang="en-US" sz="600" dirty="0" err="1">
                <a:solidFill>
                  <a:srgbClr val="000000"/>
                </a:solidFill>
                <a:effectLst>
                  <a:outerShdw blurRad="38100" dist="38100" dir="2700000" algn="tl">
                    <a:srgbClr val="C0C0C0"/>
                  </a:outerShdw>
                </a:effectLst>
              </a:rPr>
              <a:t>neu</a:t>
            </a:r>
            <a:r>
              <a:rPr lang="en-US" sz="600" dirty="0">
                <a:solidFill>
                  <a:srgbClr val="000000"/>
                </a:solidFill>
                <a:effectLst>
                  <a:outerShdw blurRad="38100" dist="38100" dir="2700000" algn="tl">
                    <a:srgbClr val="C0C0C0"/>
                  </a:outerShdw>
                </a:effectLst>
              </a:rPr>
              <a:t> status is critical, and careful cardiac monitoring is warranted because of cardiac toxicity. Clinical trials should be designed to answer unsolved questions. TI - Prognostic and Predictive Value of Centrally Reviewed Expression of Estrogen and Progesterone Receptors in a Randomized Trial Comparing </a:t>
            </a:r>
            <a:r>
              <a:rPr lang="en-US" sz="600" dirty="0" err="1">
                <a:solidFill>
                  <a:srgbClr val="000000"/>
                </a:solidFill>
                <a:effectLst>
                  <a:outerShdw blurRad="38100" dist="38100" dir="2700000" algn="tl">
                    <a:srgbClr val="C0C0C0"/>
                  </a:outerShdw>
                </a:effectLst>
              </a:rPr>
              <a:t>Letrozole</a:t>
            </a:r>
            <a:r>
              <a:rPr lang="en-US" sz="600" dirty="0">
                <a:solidFill>
                  <a:srgbClr val="000000"/>
                </a:solidFill>
                <a:effectLst>
                  <a:outerShdw blurRad="38100" dist="38100" dir="2700000" algn="tl">
                    <a:srgbClr val="C0C0C0"/>
                  </a:outerShdw>
                </a:effectLst>
              </a:rPr>
              <a:t> and Tamoxifen Adjuvant Therapy for Postmenopausal Women With Early Breast Cancer: Results From the BIG 1-98 Collaborative Groups. AB - PURPOSE: To evaluate locally versus centrally assessed estrogen (ER) and progesterone (</a:t>
            </a:r>
            <a:r>
              <a:rPr lang="en-US" sz="600" dirty="0" err="1">
                <a:solidFill>
                  <a:srgbClr val="000000"/>
                </a:solidFill>
                <a:effectLst>
                  <a:outerShdw blurRad="38100" dist="38100" dir="2700000" algn="tl">
                    <a:srgbClr val="C0C0C0"/>
                  </a:outerShdw>
                </a:effectLst>
              </a:rPr>
              <a:t>PgR</a:t>
            </a:r>
            <a:r>
              <a:rPr lang="en-US" sz="600" dirty="0">
                <a:solidFill>
                  <a:srgbClr val="000000"/>
                </a:solidFill>
                <a:effectLst>
                  <a:outerShdw blurRad="38100" dist="38100" dir="2700000" algn="tl">
                    <a:srgbClr val="C0C0C0"/>
                  </a:outerShdw>
                </a:effectLst>
              </a:rPr>
              <a:t>) receptor status and the impact of </a:t>
            </a:r>
            <a:r>
              <a:rPr lang="en-US" sz="600" dirty="0" err="1">
                <a:solidFill>
                  <a:srgbClr val="000000"/>
                </a:solidFill>
                <a:effectLst>
                  <a:outerShdw blurRad="38100" dist="38100" dir="2700000" algn="tl">
                    <a:srgbClr val="C0C0C0"/>
                  </a:outerShdw>
                </a:effectLst>
              </a:rPr>
              <a:t>PgR</a:t>
            </a:r>
            <a:r>
              <a:rPr lang="en-US" sz="600" dirty="0">
                <a:solidFill>
                  <a:srgbClr val="000000"/>
                </a:solidFill>
                <a:effectLst>
                  <a:outerShdw blurRad="38100" dist="38100" dir="2700000" algn="tl">
                    <a:srgbClr val="C0C0C0"/>
                  </a:outerShdw>
                </a:effectLst>
              </a:rPr>
              <a:t> on </a:t>
            </a:r>
            <a:r>
              <a:rPr lang="en-US" sz="600" dirty="0" err="1">
                <a:solidFill>
                  <a:srgbClr val="000000"/>
                </a:solidFill>
                <a:effectLst>
                  <a:outerShdw blurRad="38100" dist="38100" dir="2700000" algn="tl">
                    <a:srgbClr val="C0C0C0"/>
                  </a:outerShdw>
                </a:effectLst>
              </a:rPr>
              <a:t>letrozole</a:t>
            </a:r>
            <a:r>
              <a:rPr lang="en-US" sz="600" dirty="0">
                <a:solidFill>
                  <a:srgbClr val="000000"/>
                </a:solidFill>
                <a:effectLst>
                  <a:outerShdw blurRad="38100" dist="38100" dir="2700000" algn="tl">
                    <a:srgbClr val="C0C0C0"/>
                  </a:outerShdw>
                </a:effectLst>
              </a:rPr>
              <a:t> adjuvant therapy compared with tamoxifen in postmenopausal women with early breast cancer. PATIENTS AND METHODS: Breast International Group (BIG) 1-98 randomly assigned 8,010 patients to four arms comparing </a:t>
            </a:r>
            <a:r>
              <a:rPr lang="en-US" sz="600" dirty="0" err="1">
                <a:solidFill>
                  <a:srgbClr val="000000"/>
                </a:solidFill>
                <a:effectLst>
                  <a:outerShdw blurRad="38100" dist="38100" dir="2700000" algn="tl">
                    <a:srgbClr val="C0C0C0"/>
                  </a:outerShdw>
                </a:effectLst>
              </a:rPr>
              <a:t>letrozole</a:t>
            </a:r>
            <a:r>
              <a:rPr lang="en-US" sz="600" dirty="0">
                <a:solidFill>
                  <a:srgbClr val="000000"/>
                </a:solidFill>
                <a:effectLst>
                  <a:outerShdw blurRad="38100" dist="38100" dir="2700000" algn="tl">
                    <a:srgbClr val="C0C0C0"/>
                  </a:outerShdw>
                </a:effectLst>
              </a:rPr>
              <a:t> and tamoxifen with sequences of each agent. The Central Pathology Office received material for 6,549 patients (82%), of which 79% were assessable (6,291 patients). Prognostic and predictive value of both local and central hormone receptor expression on disease-free survival (DFS) were evaluated among 3,650 assessable patients assigned to the </a:t>
            </a:r>
            <a:r>
              <a:rPr lang="en-US" sz="600" dirty="0" err="1">
                <a:solidFill>
                  <a:srgbClr val="000000"/>
                </a:solidFill>
                <a:effectLst>
                  <a:outerShdw blurRad="38100" dist="38100" dir="2700000" algn="tl">
                    <a:srgbClr val="C0C0C0"/>
                  </a:outerShdw>
                </a:effectLst>
              </a:rPr>
              <a:t>monotherapy</a:t>
            </a:r>
            <a:r>
              <a:rPr lang="en-US" sz="600" dirty="0">
                <a:solidFill>
                  <a:srgbClr val="000000"/>
                </a:solidFill>
                <a:effectLst>
                  <a:outerShdw blurRad="38100" dist="38100" dir="2700000" algn="tl">
                    <a:srgbClr val="C0C0C0"/>
                  </a:outerShdw>
                </a:effectLst>
              </a:rPr>
              <a:t> arms. Prognostic value and the treatment effect were estimated for centrally assessed ER and </a:t>
            </a:r>
            <a:r>
              <a:rPr lang="en-US" sz="600" dirty="0" err="1">
                <a:solidFill>
                  <a:srgbClr val="000000"/>
                </a:solidFill>
                <a:effectLst>
                  <a:outerShdw blurRad="38100" dist="38100" dir="2700000" algn="tl">
                    <a:srgbClr val="C0C0C0"/>
                  </a:outerShdw>
                </a:effectLst>
              </a:rPr>
              <a:t>PgR</a:t>
            </a:r>
            <a:r>
              <a:rPr lang="en-US" sz="600" dirty="0">
                <a:solidFill>
                  <a:srgbClr val="000000"/>
                </a:solidFill>
                <a:effectLst>
                  <a:outerShdw blurRad="38100" dist="38100" dir="2700000" algn="tl">
                    <a:srgbClr val="C0C0C0"/>
                  </a:outerShdw>
                </a:effectLst>
              </a:rPr>
              <a:t> expression levels using the Subpopulation Treatment Effect Pattern Plot. RESULTS: Central review confirmed 97% of tumors as hormone receptor-positive (ER and/or </a:t>
            </a:r>
            <a:r>
              <a:rPr lang="en-US" sz="600" dirty="0" err="1">
                <a:solidFill>
                  <a:srgbClr val="000000"/>
                </a:solidFill>
                <a:effectLst>
                  <a:outerShdw blurRad="38100" dist="38100" dir="2700000" algn="tl">
                    <a:srgbClr val="C0C0C0"/>
                  </a:outerShdw>
                </a:effectLst>
              </a:rPr>
              <a:t>PgR</a:t>
            </a:r>
            <a:r>
              <a:rPr lang="en-US" sz="600" dirty="0">
                <a:solidFill>
                  <a:srgbClr val="000000"/>
                </a:solidFill>
                <a:effectLst>
                  <a:outerShdw blurRad="38100" dist="38100" dir="2700000" algn="tl">
                    <a:srgbClr val="C0C0C0"/>
                  </a:outerShdw>
                </a:effectLst>
              </a:rPr>
              <a:t> &gt;/=10%). Of 105 tumors locally ER-negative, 73 were found to have more than 10% positive cells, and eight had 1% to 9%. Of 6,100 tumors locally ER positive, 66 were found to have no staining, and 54 had only 1% to 9%. Discordance was more marked for </a:t>
            </a:r>
            <a:r>
              <a:rPr lang="en-US" sz="600" dirty="0" err="1">
                <a:solidFill>
                  <a:srgbClr val="000000"/>
                </a:solidFill>
                <a:effectLst>
                  <a:outerShdw blurRad="38100" dist="38100" dir="2700000" algn="tl">
                    <a:srgbClr val="C0C0C0"/>
                  </a:outerShdw>
                </a:effectLst>
              </a:rPr>
              <a:t>PgR</a:t>
            </a:r>
            <a:r>
              <a:rPr lang="en-US" sz="600" dirty="0">
                <a:solidFill>
                  <a:srgbClr val="000000"/>
                </a:solidFill>
                <a:effectLst>
                  <a:outerShdw blurRad="38100" dist="38100" dir="2700000" algn="tl">
                    <a:srgbClr val="C0C0C0"/>
                  </a:outerShdw>
                </a:effectLst>
              </a:rPr>
              <a:t> than ER. Patients with tumors reclassified centrally as ER-negative, or as hormone receptor-negative, had poor DFS. Centrally assessed ER and </a:t>
            </a:r>
            <a:r>
              <a:rPr lang="en-US" sz="600" dirty="0" err="1">
                <a:solidFill>
                  <a:srgbClr val="000000"/>
                </a:solidFill>
                <a:effectLst>
                  <a:outerShdw blurRad="38100" dist="38100" dir="2700000" algn="tl">
                    <a:srgbClr val="C0C0C0"/>
                  </a:outerShdw>
                </a:effectLst>
              </a:rPr>
              <a:t>PgR</a:t>
            </a:r>
            <a:r>
              <a:rPr lang="en-US" sz="600" dirty="0">
                <a:solidFill>
                  <a:srgbClr val="000000"/>
                </a:solidFill>
                <a:effectLst>
                  <a:outerShdw blurRad="38100" dist="38100" dir="2700000" algn="tl">
                    <a:srgbClr val="C0C0C0"/>
                  </a:outerShdw>
                </a:effectLst>
              </a:rPr>
              <a:t> showed prognostic value. Among patients with centrally assessed ER-expressing tumors, </a:t>
            </a:r>
            <a:r>
              <a:rPr lang="en-US" sz="600" dirty="0" err="1">
                <a:solidFill>
                  <a:srgbClr val="000000"/>
                </a:solidFill>
                <a:effectLst>
                  <a:outerShdw blurRad="38100" dist="38100" dir="2700000" algn="tl">
                    <a:srgbClr val="C0C0C0"/>
                  </a:outerShdw>
                </a:effectLst>
              </a:rPr>
              <a:t>letrozole</a:t>
            </a:r>
            <a:r>
              <a:rPr lang="en-US" sz="600" dirty="0">
                <a:solidFill>
                  <a:srgbClr val="000000"/>
                </a:solidFill>
                <a:effectLst>
                  <a:outerShdw blurRad="38100" dist="38100" dir="2700000" algn="tl">
                    <a:srgbClr val="C0C0C0"/>
                  </a:outerShdw>
                </a:effectLst>
              </a:rPr>
              <a:t> showed better DFS than tamoxifen, irrespective of </a:t>
            </a:r>
            <a:r>
              <a:rPr lang="en-US" sz="600" dirty="0" err="1">
                <a:solidFill>
                  <a:srgbClr val="000000"/>
                </a:solidFill>
                <a:effectLst>
                  <a:outerShdw blurRad="38100" dist="38100" dir="2700000" algn="tl">
                    <a:srgbClr val="C0C0C0"/>
                  </a:outerShdw>
                </a:effectLst>
              </a:rPr>
              <a:t>PgR</a:t>
            </a:r>
            <a:r>
              <a:rPr lang="en-US" sz="600" dirty="0">
                <a:solidFill>
                  <a:srgbClr val="000000"/>
                </a:solidFill>
                <a:effectLst>
                  <a:outerShdw blurRad="38100" dist="38100" dir="2700000" algn="tl">
                    <a:srgbClr val="C0C0C0"/>
                  </a:outerShdw>
                </a:effectLst>
              </a:rPr>
              <a:t> expression level. CONCLUSION: Central review changed the assessment of receptor status in a substantial proportion of patients, and should be performed whenever possible in similar trials. </a:t>
            </a:r>
            <a:r>
              <a:rPr lang="en-US" sz="600" dirty="0" err="1">
                <a:solidFill>
                  <a:srgbClr val="000000"/>
                </a:solidFill>
                <a:effectLst>
                  <a:outerShdw blurRad="38100" dist="38100" dir="2700000" algn="tl">
                    <a:srgbClr val="C0C0C0"/>
                  </a:outerShdw>
                </a:effectLst>
              </a:rPr>
              <a:t>PgR</a:t>
            </a:r>
            <a:r>
              <a:rPr lang="en-US" sz="600" dirty="0">
                <a:solidFill>
                  <a:srgbClr val="000000"/>
                </a:solidFill>
                <a:effectLst>
                  <a:outerShdw blurRad="38100" dist="38100" dir="2700000" algn="tl">
                    <a:srgbClr val="C0C0C0"/>
                  </a:outerShdw>
                </a:effectLst>
              </a:rPr>
              <a:t> expression did not affect the relative efficacy of </a:t>
            </a:r>
            <a:r>
              <a:rPr lang="en-US" sz="600" dirty="0" err="1">
                <a:solidFill>
                  <a:srgbClr val="000000"/>
                </a:solidFill>
                <a:effectLst>
                  <a:outerShdw blurRad="38100" dist="38100" dir="2700000" algn="tl">
                    <a:srgbClr val="C0C0C0"/>
                  </a:outerShdw>
                </a:effectLst>
              </a:rPr>
              <a:t>letrozole</a:t>
            </a:r>
            <a:r>
              <a:rPr lang="en-US" sz="600" dirty="0">
                <a:solidFill>
                  <a:srgbClr val="000000"/>
                </a:solidFill>
                <a:effectLst>
                  <a:outerShdw blurRad="38100" dist="38100" dir="2700000" algn="tl">
                    <a:srgbClr val="C0C0C0"/>
                  </a:outerShdw>
                </a:effectLst>
              </a:rPr>
              <a:t> over tamoxifen. TI - Drug insight: breast cancer prevention and tissue-targeted hormone replacement therapy. AB - The first-generation selective estrogen receptor modulator (SERM) tamoxifen has been the mainstream hormone therapy in breast cancer. Tamoxifen benefits all stages of the disease, but its use increases the risk of uterine cancer and </a:t>
            </a:r>
            <a:r>
              <a:rPr lang="en-US" sz="600" dirty="0" err="1">
                <a:solidFill>
                  <a:srgbClr val="000000"/>
                </a:solidFill>
                <a:effectLst>
                  <a:outerShdw blurRad="38100" dist="38100" dir="2700000" algn="tl">
                    <a:srgbClr val="C0C0C0"/>
                  </a:outerShdw>
                </a:effectLst>
              </a:rPr>
              <a:t>thromboembolic</a:t>
            </a:r>
            <a:r>
              <a:rPr lang="en-US" sz="600" dirty="0">
                <a:solidFill>
                  <a:srgbClr val="000000"/>
                </a:solidFill>
                <a:effectLst>
                  <a:outerShdw blurRad="38100" dist="38100" dir="2700000" algn="tl">
                    <a:srgbClr val="C0C0C0"/>
                  </a:outerShdw>
                </a:effectLst>
              </a:rPr>
              <a:t> events and it can only be administered for 5 years. Aromatase inhibitors are superior to tamoxifen at advanced stages of disease and as </a:t>
            </a:r>
            <a:r>
              <a:rPr lang="en-US" sz="600" dirty="0" err="1">
                <a:solidFill>
                  <a:srgbClr val="000000"/>
                </a:solidFill>
                <a:effectLst>
                  <a:outerShdw blurRad="38100" dist="38100" dir="2700000" algn="tl">
                    <a:srgbClr val="C0C0C0"/>
                  </a:outerShdw>
                </a:effectLst>
              </a:rPr>
              <a:t>adjuvants</a:t>
            </a:r>
            <a:r>
              <a:rPr lang="en-US" sz="600" dirty="0">
                <a:solidFill>
                  <a:srgbClr val="000000"/>
                </a:solidFill>
                <a:effectLst>
                  <a:outerShdw blurRad="38100" dist="38100" dir="2700000" algn="tl">
                    <a:srgbClr val="C0C0C0"/>
                  </a:outerShdw>
                </a:effectLst>
              </a:rPr>
              <a:t>; however, because they increase fractures, </a:t>
            </a:r>
            <a:r>
              <a:rPr lang="en-US" sz="600" dirty="0" err="1">
                <a:solidFill>
                  <a:srgbClr val="000000"/>
                </a:solidFill>
                <a:effectLst>
                  <a:outerShdw blurRad="38100" dist="38100" dir="2700000" algn="tl">
                    <a:srgbClr val="C0C0C0"/>
                  </a:outerShdw>
                </a:effectLst>
              </a:rPr>
              <a:t>aromatase</a:t>
            </a:r>
            <a:r>
              <a:rPr lang="en-US" sz="600" dirty="0">
                <a:solidFill>
                  <a:srgbClr val="000000"/>
                </a:solidFill>
                <a:effectLst>
                  <a:outerShdw blurRad="38100" dist="38100" dir="2700000" algn="tl">
                    <a:srgbClr val="C0C0C0"/>
                  </a:outerShdw>
                </a:effectLst>
              </a:rPr>
              <a:t> inhibitors are unlikely to be used to prevent disease. </a:t>
            </a:r>
            <a:r>
              <a:rPr lang="en-US" sz="600" dirty="0" err="1">
                <a:solidFill>
                  <a:srgbClr val="000000"/>
                </a:solidFill>
                <a:effectLst>
                  <a:outerShdw blurRad="38100" dist="38100" dir="2700000" algn="tl">
                    <a:srgbClr val="C0C0C0"/>
                  </a:outerShdw>
                </a:effectLst>
              </a:rPr>
              <a:t>Raloxifene</a:t>
            </a:r>
            <a:r>
              <a:rPr lang="en-US" sz="600" dirty="0">
                <a:solidFill>
                  <a:srgbClr val="000000"/>
                </a:solidFill>
                <a:effectLst>
                  <a:outerShdw blurRad="38100" dist="38100" dir="2700000" algn="tl">
                    <a:srgbClr val="C0C0C0"/>
                  </a:outerShdw>
                </a:effectLst>
              </a:rPr>
              <a:t>, a second-generation SERM, leads, like tamoxifen, to approximately 50% fewer cases of invasive breast cancer in high risk women, with a lower incidence of </a:t>
            </a:r>
            <a:r>
              <a:rPr lang="en-US" sz="600" dirty="0" err="1">
                <a:solidFill>
                  <a:srgbClr val="000000"/>
                </a:solidFill>
                <a:effectLst>
                  <a:outerShdw blurRad="38100" dist="38100" dir="2700000" algn="tl">
                    <a:srgbClr val="C0C0C0"/>
                  </a:outerShdw>
                </a:effectLst>
              </a:rPr>
              <a:t>thromboembolic</a:t>
            </a:r>
            <a:r>
              <a:rPr lang="en-US" sz="600" dirty="0">
                <a:solidFill>
                  <a:srgbClr val="000000"/>
                </a:solidFill>
                <a:effectLst>
                  <a:outerShdw blurRad="38100" dist="38100" dir="2700000" algn="tl">
                    <a:srgbClr val="C0C0C0"/>
                  </a:outerShdw>
                </a:effectLst>
              </a:rPr>
              <a:t> events. Several other SERMs are in development to improve tissue specificity, efficacy and tolerance. </a:t>
            </a:r>
            <a:r>
              <a:rPr lang="en-US" sz="600" dirty="0" err="1">
                <a:solidFill>
                  <a:srgbClr val="000000"/>
                </a:solidFill>
                <a:effectLst>
                  <a:outerShdw blurRad="38100" dist="38100" dir="2700000" algn="tl">
                    <a:srgbClr val="C0C0C0"/>
                  </a:outerShdw>
                </a:effectLst>
              </a:rPr>
              <a:t>Raloxifene</a:t>
            </a:r>
            <a:r>
              <a:rPr lang="en-US" sz="600" dirty="0">
                <a:solidFill>
                  <a:srgbClr val="000000"/>
                </a:solidFill>
                <a:effectLst>
                  <a:outerShdw blurRad="38100" dist="38100" dir="2700000" algn="tl">
                    <a:srgbClr val="C0C0C0"/>
                  </a:outerShdw>
                </a:effectLst>
              </a:rPr>
              <a:t> shows protection against vertebral fractures similar to </a:t>
            </a:r>
            <a:r>
              <a:rPr lang="en-US" sz="600" dirty="0" err="1">
                <a:solidFill>
                  <a:srgbClr val="000000"/>
                </a:solidFill>
                <a:effectLst>
                  <a:outerShdw blurRad="38100" dist="38100" dir="2700000" algn="tl">
                    <a:srgbClr val="C0C0C0"/>
                  </a:outerShdw>
                </a:effectLst>
              </a:rPr>
              <a:t>bisphosphonates</a:t>
            </a:r>
            <a:r>
              <a:rPr lang="en-US" sz="600" dirty="0">
                <a:solidFill>
                  <a:srgbClr val="000000"/>
                </a:solidFill>
                <a:effectLst>
                  <a:outerShdw blurRad="38100" dist="38100" dir="2700000" algn="tl">
                    <a:srgbClr val="C0C0C0"/>
                  </a:outerShdw>
                </a:effectLst>
              </a:rPr>
              <a:t>; however, no significant effect has been observed on </a:t>
            </a:r>
            <a:r>
              <a:rPr lang="en-US" sz="600" dirty="0" err="1">
                <a:solidFill>
                  <a:srgbClr val="000000"/>
                </a:solidFill>
                <a:effectLst>
                  <a:outerShdw blurRad="38100" dist="38100" dir="2700000" algn="tl">
                    <a:srgbClr val="C0C0C0"/>
                  </a:outerShdw>
                </a:effectLst>
              </a:rPr>
              <a:t>nonvertebral</a:t>
            </a:r>
            <a:r>
              <a:rPr lang="en-US" sz="600" dirty="0">
                <a:solidFill>
                  <a:srgbClr val="000000"/>
                </a:solidFill>
                <a:effectLst>
                  <a:outerShdw blurRad="38100" dist="38100" dir="2700000" algn="tl">
                    <a:srgbClr val="C0C0C0"/>
                  </a:outerShdw>
                </a:effectLst>
              </a:rPr>
              <a:t> fractures. Many SERMs are in development for prevention and treatment of osteoporosis. As breast cancer metastasizes early and advanced disease cannot be cured, prevention is essential. To avoid the concerns about the use of traditional hormone replacement therapy, </a:t>
            </a:r>
            <a:r>
              <a:rPr lang="en-US" sz="600" dirty="0" err="1">
                <a:solidFill>
                  <a:srgbClr val="000000"/>
                </a:solidFill>
                <a:effectLst>
                  <a:outerShdw blurRad="38100" dist="38100" dir="2700000" algn="tl">
                    <a:srgbClr val="C0C0C0"/>
                  </a:outerShdw>
                </a:effectLst>
              </a:rPr>
              <a:t>dehydroepiandrosterone</a:t>
            </a:r>
            <a:r>
              <a:rPr lang="en-US" sz="600" dirty="0">
                <a:solidFill>
                  <a:srgbClr val="000000"/>
                </a:solidFill>
                <a:effectLst>
                  <a:outerShdw blurRad="38100" dist="38100" dir="2700000" algn="tl">
                    <a:srgbClr val="C0C0C0"/>
                  </a:outerShdw>
                </a:effectLst>
              </a:rPr>
              <a:t>--a tissue-targeted precursor of sex steroid formation--offers hope of a physiological tissue-targeted hormone replacement that, combined with a SERM, would simultaneously prevent breast and uterine cancer. TI - Comparative economic analysis of </a:t>
            </a:r>
            <a:r>
              <a:rPr lang="en-US" sz="600" dirty="0" err="1">
                <a:solidFill>
                  <a:srgbClr val="000000"/>
                </a:solidFill>
                <a:effectLst>
                  <a:outerShdw blurRad="38100" dist="38100" dir="2700000" algn="tl">
                    <a:srgbClr val="C0C0C0"/>
                  </a:outerShdw>
                </a:effectLst>
              </a:rPr>
              <a:t>aromatase</a:t>
            </a:r>
            <a:r>
              <a:rPr lang="en-US" sz="600" dirty="0">
                <a:solidFill>
                  <a:srgbClr val="000000"/>
                </a:solidFill>
                <a:effectLst>
                  <a:outerShdw blurRad="38100" dist="38100" dir="2700000" algn="tl">
                    <a:srgbClr val="C0C0C0"/>
                  </a:outerShdw>
                </a:effectLst>
              </a:rPr>
              <a:t> inhibitors and tamoxifen in the treatment of hormone-dependent breast cancer. AB - Within the past 2 years three separate groups reported marked improvements in relapse-free survival when </a:t>
            </a:r>
            <a:r>
              <a:rPr lang="en-US" sz="600" dirty="0" err="1">
                <a:solidFill>
                  <a:srgbClr val="000000"/>
                </a:solidFill>
                <a:effectLst>
                  <a:outerShdw blurRad="38100" dist="38100" dir="2700000" algn="tl">
                    <a:srgbClr val="C0C0C0"/>
                  </a:outerShdw>
                </a:effectLst>
              </a:rPr>
              <a:t>trastuzumab</a:t>
            </a:r>
            <a:r>
              <a:rPr lang="en-US" sz="600" dirty="0">
                <a:solidFill>
                  <a:srgbClr val="000000"/>
                </a:solidFill>
                <a:effectLst>
                  <a:outerShdw blurRad="38100" dist="38100" dir="2700000" algn="tl">
                    <a:srgbClr val="C0C0C0"/>
                  </a:outerShdw>
                </a:effectLst>
              </a:rPr>
              <a:t> was added to adjuvant chemotherapy in patients with HER2-overexpressing breast cancer. Notwithstanding the significance of this molecular target, the discovery of the estrogen receptor (ER) may be of even greater importance. Although tamoxifen has long  </a:t>
            </a:r>
          </a:p>
        </p:txBody>
      </p:sp>
      <p:sp>
        <p:nvSpPr>
          <p:cNvPr id="1745923" name="Rectangle 3"/>
          <p:cNvSpPr>
            <a:spLocks noGrp="1" noChangeArrowheads="1"/>
          </p:cNvSpPr>
          <p:nvPr>
            <p:ph type="title"/>
          </p:nvPr>
        </p:nvSpPr>
        <p:spPr>
          <a:xfrm>
            <a:off x="457200" y="160048"/>
            <a:ext cx="8229600" cy="1252728"/>
          </a:xfrm>
        </p:spPr>
        <p:txBody>
          <a:bodyPr/>
          <a:lstStyle/>
          <a:p>
            <a:r>
              <a:rPr lang="en-US" dirty="0" smtClean="0"/>
              <a:t>SemMed: </a:t>
            </a:r>
            <a:r>
              <a:rPr lang="en-US" dirty="0" smtClean="0">
                <a:solidFill>
                  <a:srgbClr val="75BAFF"/>
                </a:solidFill>
                <a:effectLst>
                  <a:outerShdw blurRad="38100" dist="38100" dir="2700000" algn="tl">
                    <a:srgbClr val="000000">
                      <a:alpha val="43137"/>
                    </a:srgbClr>
                  </a:outerShdw>
                </a:effectLst>
              </a:rPr>
              <a:t>Extract all predications</a:t>
            </a:r>
            <a:endParaRPr lang="en-US" dirty="0">
              <a:solidFill>
                <a:srgbClr val="75BAFF"/>
              </a:solidFill>
              <a:effectLst>
                <a:outerShdw blurRad="38100" dist="38100" dir="2700000" algn="tl">
                  <a:srgbClr val="000000">
                    <a:alpha val="43137"/>
                  </a:srgbClr>
                </a:outerShdw>
              </a:effectLst>
            </a:endParaRPr>
          </a:p>
        </p:txBody>
      </p:sp>
      <p:grpSp>
        <p:nvGrpSpPr>
          <p:cNvPr id="2" name="Group 4"/>
          <p:cNvGrpSpPr>
            <a:grpSpLocks/>
          </p:cNvGrpSpPr>
          <p:nvPr/>
        </p:nvGrpSpPr>
        <p:grpSpPr bwMode="auto">
          <a:xfrm>
            <a:off x="1335087" y="1635125"/>
            <a:ext cx="6096000" cy="4079875"/>
            <a:chOff x="841" y="1030"/>
            <a:chExt cx="3840" cy="2570"/>
          </a:xfrm>
        </p:grpSpPr>
        <p:sp>
          <p:nvSpPr>
            <p:cNvPr id="1745925" name="Rectangle 5"/>
            <p:cNvSpPr>
              <a:spLocks noChangeArrowheads="1"/>
            </p:cNvSpPr>
            <p:nvPr/>
          </p:nvSpPr>
          <p:spPr bwMode="auto">
            <a:xfrm>
              <a:off x="1128" y="2448"/>
              <a:ext cx="3360" cy="336"/>
            </a:xfrm>
            <a:prstGeom prst="rect">
              <a:avLst/>
            </a:prstGeom>
            <a:noFill/>
            <a:ln w="9525">
              <a:noFill/>
              <a:miter lim="800000"/>
              <a:headEnd/>
              <a:tailEnd/>
            </a:ln>
            <a:effectLst/>
          </p:spPr>
          <p:txBody>
            <a:bodyPr wrap="none" anchor="ctr"/>
            <a:lstStyle/>
            <a:p>
              <a:r>
                <a:rPr lang="en-US" sz="4000" dirty="0">
                  <a:solidFill>
                    <a:prstClr val="white"/>
                  </a:solidFill>
                  <a:effectLst>
                    <a:outerShdw blurRad="38100" dist="38100" dir="2700000" algn="tl">
                      <a:srgbClr val="000000"/>
                    </a:outerShdw>
                  </a:effectLst>
                </a:rPr>
                <a:t>…		…		…</a:t>
              </a:r>
            </a:p>
          </p:txBody>
        </p:sp>
        <p:grpSp>
          <p:nvGrpSpPr>
            <p:cNvPr id="3" name="Group 6"/>
            <p:cNvGrpSpPr>
              <a:grpSpLocks/>
            </p:cNvGrpSpPr>
            <p:nvPr/>
          </p:nvGrpSpPr>
          <p:grpSpPr bwMode="auto">
            <a:xfrm>
              <a:off x="1518" y="1392"/>
              <a:ext cx="3163" cy="347"/>
              <a:chOff x="1542" y="1296"/>
              <a:chExt cx="3163" cy="347"/>
            </a:xfrm>
          </p:grpSpPr>
          <p:sp>
            <p:nvSpPr>
              <p:cNvPr id="1745927" name="Rectangle 7"/>
              <p:cNvSpPr>
                <a:spLocks noChangeArrowheads="1"/>
              </p:cNvSpPr>
              <p:nvPr/>
            </p:nvSpPr>
            <p:spPr bwMode="auto">
              <a:xfrm>
                <a:off x="1542" y="1425"/>
                <a:ext cx="762" cy="218"/>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a:solidFill>
                      <a:srgbClr val="000000"/>
                    </a:solidFill>
                    <a:effectLst>
                      <a:outerShdw blurRad="38100" dist="38100" dir="2700000" algn="tl">
                        <a:srgbClr val="FFFFFF"/>
                      </a:outerShdw>
                    </a:effectLst>
                    <a:latin typeface="Arial" charset="0"/>
                  </a:rPr>
                  <a:t>Tamoxifen</a:t>
                </a:r>
              </a:p>
            </p:txBody>
          </p:sp>
          <p:sp>
            <p:nvSpPr>
              <p:cNvPr id="1745928" name="Rectangle 8"/>
              <p:cNvSpPr>
                <a:spLocks noChangeArrowheads="1"/>
              </p:cNvSpPr>
              <p:nvPr/>
            </p:nvSpPr>
            <p:spPr bwMode="auto">
              <a:xfrm>
                <a:off x="3504" y="1427"/>
                <a:ext cx="1201" cy="213"/>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smtClean="0">
                    <a:solidFill>
                      <a:srgbClr val="000000"/>
                    </a:solidFill>
                    <a:effectLst>
                      <a:outerShdw blurRad="38100" dist="38100" dir="2700000" algn="tl">
                        <a:srgbClr val="FFFFFF"/>
                      </a:outerShdw>
                    </a:effectLst>
                    <a:latin typeface="Arial" charset="0"/>
                  </a:rPr>
                  <a:t>Breast carcinoma</a:t>
                </a:r>
                <a:endParaRPr lang="en-US" sz="1600" b="1" dirty="0">
                  <a:solidFill>
                    <a:srgbClr val="000000"/>
                  </a:solidFill>
                  <a:effectLst>
                    <a:outerShdw blurRad="38100" dist="38100" dir="2700000" algn="tl">
                      <a:srgbClr val="FFFFFF"/>
                    </a:outerShdw>
                  </a:effectLst>
                  <a:latin typeface="Arial" charset="0"/>
                </a:endParaRPr>
              </a:p>
            </p:txBody>
          </p:sp>
          <p:cxnSp>
            <p:nvCxnSpPr>
              <p:cNvPr id="1745929" name="AutoShape 9"/>
              <p:cNvCxnSpPr>
                <a:cxnSpLocks noChangeShapeType="1"/>
                <a:stCxn id="1745927" idx="3"/>
                <a:endCxn id="1745928" idx="1"/>
              </p:cNvCxnSpPr>
              <p:nvPr/>
            </p:nvCxnSpPr>
            <p:spPr bwMode="auto">
              <a:xfrm flipV="1">
                <a:off x="2304" y="1534"/>
                <a:ext cx="1200" cy="0"/>
              </a:xfrm>
              <a:prstGeom prst="straightConnector1">
                <a:avLst/>
              </a:prstGeom>
              <a:noFill/>
              <a:ln w="38100">
                <a:solidFill>
                  <a:srgbClr val="FF99CC"/>
                </a:solidFill>
                <a:round/>
                <a:headEnd/>
                <a:tailEnd type="stealth" w="lg" len="med"/>
              </a:ln>
              <a:effectLst/>
            </p:spPr>
          </p:cxnSp>
          <p:sp>
            <p:nvSpPr>
              <p:cNvPr id="1745930" name="Text Box 10"/>
              <p:cNvSpPr txBox="1">
                <a:spLocks noChangeArrowheads="1"/>
              </p:cNvSpPr>
              <p:nvPr/>
            </p:nvSpPr>
            <p:spPr bwMode="auto">
              <a:xfrm>
                <a:off x="2685" y="1296"/>
                <a:ext cx="523" cy="213"/>
              </a:xfrm>
              <a:prstGeom prst="rect">
                <a:avLst/>
              </a:prstGeom>
              <a:noFill/>
              <a:ln w="9525">
                <a:noFill/>
                <a:miter lim="800000"/>
                <a:headEnd/>
                <a:tailEnd/>
              </a:ln>
              <a:effectLst/>
            </p:spPr>
            <p:txBody>
              <a:bodyPr wrap="none">
                <a:spAutoFit/>
              </a:bodyPr>
              <a:lstStyle/>
              <a:p>
                <a:pPr>
                  <a:spcBef>
                    <a:spcPct val="50000"/>
                  </a:spcBef>
                </a:pPr>
                <a:r>
                  <a:rPr lang="en-US" sz="1600" b="1" i="1" cap="small" dirty="0">
                    <a:solidFill>
                      <a:srgbClr val="FF99CC"/>
                    </a:solidFill>
                    <a:effectLst>
                      <a:outerShdw blurRad="38100" dist="38100" dir="2700000" algn="tl">
                        <a:srgbClr val="000000"/>
                      </a:outerShdw>
                    </a:effectLst>
                    <a:latin typeface="Arial" charset="0"/>
                  </a:rPr>
                  <a:t>treats</a:t>
                </a:r>
              </a:p>
            </p:txBody>
          </p:sp>
        </p:grpSp>
        <p:grpSp>
          <p:nvGrpSpPr>
            <p:cNvPr id="4" name="Group 11"/>
            <p:cNvGrpSpPr>
              <a:grpSpLocks/>
            </p:cNvGrpSpPr>
            <p:nvPr/>
          </p:nvGrpSpPr>
          <p:grpSpPr bwMode="auto">
            <a:xfrm>
              <a:off x="1293" y="1728"/>
              <a:ext cx="3388" cy="384"/>
              <a:chOff x="1317" y="1632"/>
              <a:chExt cx="3388" cy="384"/>
            </a:xfrm>
          </p:grpSpPr>
          <p:sp>
            <p:nvSpPr>
              <p:cNvPr id="1745932" name="Rectangle 12"/>
              <p:cNvSpPr>
                <a:spLocks noChangeArrowheads="1"/>
              </p:cNvSpPr>
              <p:nvPr/>
            </p:nvSpPr>
            <p:spPr bwMode="auto">
              <a:xfrm>
                <a:off x="1317" y="1798"/>
                <a:ext cx="987" cy="218"/>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a:solidFill>
                      <a:srgbClr val="000000"/>
                    </a:solidFill>
                    <a:effectLst>
                      <a:outerShdw blurRad="38100" dist="38100" dir="2700000" algn="tl">
                        <a:srgbClr val="FFFFFF"/>
                      </a:outerShdw>
                    </a:effectLst>
                    <a:latin typeface="Arial" charset="0"/>
                  </a:rPr>
                  <a:t>CDKN1A gene</a:t>
                </a:r>
              </a:p>
            </p:txBody>
          </p:sp>
          <p:sp>
            <p:nvSpPr>
              <p:cNvPr id="1745933" name="Rectangle 13"/>
              <p:cNvSpPr>
                <a:spLocks noChangeArrowheads="1"/>
              </p:cNvSpPr>
              <p:nvPr/>
            </p:nvSpPr>
            <p:spPr bwMode="auto">
              <a:xfrm>
                <a:off x="3504" y="1800"/>
                <a:ext cx="1201" cy="213"/>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smtClean="0">
                    <a:solidFill>
                      <a:srgbClr val="000000"/>
                    </a:solidFill>
                    <a:effectLst>
                      <a:outerShdw blurRad="38100" dist="38100" dir="2700000" algn="tl">
                        <a:srgbClr val="FFFFFF"/>
                      </a:outerShdw>
                    </a:effectLst>
                    <a:latin typeface="Arial" charset="0"/>
                  </a:rPr>
                  <a:t>Breast carcinoma</a:t>
                </a:r>
                <a:endParaRPr lang="en-US" sz="1600" b="1" dirty="0">
                  <a:solidFill>
                    <a:srgbClr val="000000"/>
                  </a:solidFill>
                  <a:effectLst>
                    <a:outerShdw blurRad="38100" dist="38100" dir="2700000" algn="tl">
                      <a:srgbClr val="FFFFFF"/>
                    </a:outerShdw>
                  </a:effectLst>
                  <a:latin typeface="Arial" charset="0"/>
                </a:endParaRPr>
              </a:p>
            </p:txBody>
          </p:sp>
          <p:cxnSp>
            <p:nvCxnSpPr>
              <p:cNvPr id="1745934" name="AutoShape 14"/>
              <p:cNvCxnSpPr>
                <a:cxnSpLocks noChangeShapeType="1"/>
                <a:stCxn id="1745932" idx="3"/>
                <a:endCxn id="1745933" idx="1"/>
              </p:cNvCxnSpPr>
              <p:nvPr/>
            </p:nvCxnSpPr>
            <p:spPr bwMode="auto">
              <a:xfrm flipV="1">
                <a:off x="2304" y="1907"/>
                <a:ext cx="1200" cy="0"/>
              </a:xfrm>
              <a:prstGeom prst="straightConnector1">
                <a:avLst/>
              </a:prstGeom>
              <a:noFill/>
              <a:ln w="38100">
                <a:solidFill>
                  <a:srgbClr val="FF99CC"/>
                </a:solidFill>
                <a:round/>
                <a:headEnd/>
                <a:tailEnd type="stealth" w="lg" len="med"/>
              </a:ln>
              <a:effectLst/>
            </p:spPr>
          </p:cxnSp>
          <p:sp>
            <p:nvSpPr>
              <p:cNvPr id="1745935" name="Text Box 15"/>
              <p:cNvSpPr txBox="1">
                <a:spLocks noChangeArrowheads="1"/>
              </p:cNvSpPr>
              <p:nvPr/>
            </p:nvSpPr>
            <p:spPr bwMode="auto">
              <a:xfrm>
                <a:off x="2391" y="1632"/>
                <a:ext cx="1122" cy="213"/>
              </a:xfrm>
              <a:prstGeom prst="rect">
                <a:avLst/>
              </a:prstGeom>
              <a:noFill/>
              <a:ln w="9525">
                <a:noFill/>
                <a:miter lim="800000"/>
                <a:headEnd/>
                <a:tailEnd/>
              </a:ln>
              <a:effectLst/>
            </p:spPr>
            <p:txBody>
              <a:bodyPr wrap="none">
                <a:spAutoFit/>
              </a:bodyPr>
              <a:lstStyle/>
              <a:p>
                <a:pPr>
                  <a:spcBef>
                    <a:spcPct val="50000"/>
                  </a:spcBef>
                </a:pPr>
                <a:r>
                  <a:rPr lang="en-US" sz="1600" b="1" i="1" cap="small" dirty="0">
                    <a:solidFill>
                      <a:srgbClr val="FF99CC"/>
                    </a:solidFill>
                    <a:effectLst>
                      <a:outerShdw blurRad="38100" dist="38100" dir="2700000" algn="tl">
                        <a:srgbClr val="000000"/>
                      </a:outerShdw>
                    </a:effectLst>
                    <a:latin typeface="Arial" charset="0"/>
                  </a:rPr>
                  <a:t>associated_with</a:t>
                </a:r>
              </a:p>
            </p:txBody>
          </p:sp>
        </p:grpSp>
        <p:grpSp>
          <p:nvGrpSpPr>
            <p:cNvPr id="5" name="Group 16"/>
            <p:cNvGrpSpPr>
              <a:grpSpLocks/>
            </p:cNvGrpSpPr>
            <p:nvPr/>
          </p:nvGrpSpPr>
          <p:grpSpPr bwMode="auto">
            <a:xfrm>
              <a:off x="841" y="1030"/>
              <a:ext cx="3840" cy="336"/>
              <a:chOff x="865" y="934"/>
              <a:chExt cx="3840" cy="336"/>
            </a:xfrm>
          </p:grpSpPr>
          <p:sp>
            <p:nvSpPr>
              <p:cNvPr id="1745937" name="Rectangle 17"/>
              <p:cNvSpPr>
                <a:spLocks noChangeArrowheads="1"/>
              </p:cNvSpPr>
              <p:nvPr/>
            </p:nvSpPr>
            <p:spPr bwMode="auto">
              <a:xfrm>
                <a:off x="865" y="1052"/>
                <a:ext cx="1439" cy="218"/>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a:solidFill>
                      <a:srgbClr val="000000"/>
                    </a:solidFill>
                    <a:effectLst>
                      <a:outerShdw blurRad="38100" dist="38100" dir="2700000" algn="tl">
                        <a:srgbClr val="FFFFFF"/>
                      </a:outerShdw>
                    </a:effectLst>
                    <a:latin typeface="Arial" charset="0"/>
                  </a:rPr>
                  <a:t>Aromatase Inhibitors </a:t>
                </a:r>
              </a:p>
            </p:txBody>
          </p:sp>
          <p:sp>
            <p:nvSpPr>
              <p:cNvPr id="1745938" name="Rectangle 18"/>
              <p:cNvSpPr>
                <a:spLocks noChangeArrowheads="1"/>
              </p:cNvSpPr>
              <p:nvPr/>
            </p:nvSpPr>
            <p:spPr bwMode="auto">
              <a:xfrm>
                <a:off x="3504" y="1054"/>
                <a:ext cx="1201" cy="213"/>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smtClean="0">
                    <a:solidFill>
                      <a:srgbClr val="000000"/>
                    </a:solidFill>
                    <a:effectLst>
                      <a:outerShdw blurRad="38100" dist="38100" dir="2700000" algn="tl">
                        <a:srgbClr val="FFFFFF"/>
                      </a:outerShdw>
                    </a:effectLst>
                    <a:latin typeface="Arial" charset="0"/>
                  </a:rPr>
                  <a:t>Breast carcinoma</a:t>
                </a:r>
                <a:endParaRPr lang="en-US" sz="1600" b="1" dirty="0">
                  <a:solidFill>
                    <a:srgbClr val="000000"/>
                  </a:solidFill>
                  <a:effectLst>
                    <a:outerShdw blurRad="38100" dist="38100" dir="2700000" algn="tl">
                      <a:srgbClr val="FFFFFF"/>
                    </a:outerShdw>
                  </a:effectLst>
                  <a:latin typeface="Arial" charset="0"/>
                </a:endParaRPr>
              </a:p>
            </p:txBody>
          </p:sp>
          <p:cxnSp>
            <p:nvCxnSpPr>
              <p:cNvPr id="1745939" name="AutoShape 19"/>
              <p:cNvCxnSpPr>
                <a:cxnSpLocks noChangeShapeType="1"/>
                <a:stCxn id="1745937" idx="3"/>
                <a:endCxn id="1745938" idx="1"/>
              </p:cNvCxnSpPr>
              <p:nvPr/>
            </p:nvCxnSpPr>
            <p:spPr bwMode="auto">
              <a:xfrm flipV="1">
                <a:off x="2304" y="1161"/>
                <a:ext cx="1200" cy="0"/>
              </a:xfrm>
              <a:prstGeom prst="straightConnector1">
                <a:avLst/>
              </a:prstGeom>
              <a:noFill/>
              <a:ln w="38100">
                <a:solidFill>
                  <a:srgbClr val="FF99CC"/>
                </a:solidFill>
                <a:round/>
                <a:headEnd/>
                <a:tailEnd type="stealth" w="lg" len="med"/>
              </a:ln>
              <a:effectLst/>
            </p:spPr>
          </p:cxnSp>
          <p:sp>
            <p:nvSpPr>
              <p:cNvPr id="1745940" name="Text Box 20"/>
              <p:cNvSpPr txBox="1">
                <a:spLocks noChangeArrowheads="1"/>
              </p:cNvSpPr>
              <p:nvPr/>
            </p:nvSpPr>
            <p:spPr bwMode="auto">
              <a:xfrm>
                <a:off x="2685" y="934"/>
                <a:ext cx="523" cy="213"/>
              </a:xfrm>
              <a:prstGeom prst="rect">
                <a:avLst/>
              </a:prstGeom>
              <a:noFill/>
              <a:ln w="9525">
                <a:noFill/>
                <a:miter lim="800000"/>
                <a:headEnd/>
                <a:tailEnd/>
              </a:ln>
              <a:effectLst/>
            </p:spPr>
            <p:txBody>
              <a:bodyPr wrap="none">
                <a:spAutoFit/>
              </a:bodyPr>
              <a:lstStyle/>
              <a:p>
                <a:pPr>
                  <a:spcBef>
                    <a:spcPct val="50000"/>
                  </a:spcBef>
                </a:pPr>
                <a:r>
                  <a:rPr lang="en-US" sz="1600" b="1" i="1" cap="small" dirty="0">
                    <a:solidFill>
                      <a:srgbClr val="FF99CC"/>
                    </a:solidFill>
                    <a:effectLst>
                      <a:outerShdw blurRad="38100" dist="38100" dir="2700000" algn="tl">
                        <a:srgbClr val="000000"/>
                      </a:outerShdw>
                    </a:effectLst>
                    <a:latin typeface="Arial" charset="0"/>
                  </a:rPr>
                  <a:t>treats</a:t>
                </a:r>
              </a:p>
            </p:txBody>
          </p:sp>
        </p:grpSp>
        <p:grpSp>
          <p:nvGrpSpPr>
            <p:cNvPr id="6" name="Group 21"/>
            <p:cNvGrpSpPr>
              <a:grpSpLocks/>
            </p:cNvGrpSpPr>
            <p:nvPr/>
          </p:nvGrpSpPr>
          <p:grpSpPr bwMode="auto">
            <a:xfrm>
              <a:off x="1518" y="2880"/>
              <a:ext cx="2582" cy="336"/>
              <a:chOff x="1542" y="2736"/>
              <a:chExt cx="2582" cy="336"/>
            </a:xfrm>
          </p:grpSpPr>
          <p:sp>
            <p:nvSpPr>
              <p:cNvPr id="1745942" name="Rectangle 22"/>
              <p:cNvSpPr>
                <a:spLocks noChangeArrowheads="1"/>
              </p:cNvSpPr>
              <p:nvPr/>
            </p:nvSpPr>
            <p:spPr bwMode="auto">
              <a:xfrm>
                <a:off x="1542" y="2854"/>
                <a:ext cx="762" cy="218"/>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a:solidFill>
                      <a:srgbClr val="000000"/>
                    </a:solidFill>
                    <a:effectLst>
                      <a:outerShdw blurRad="38100" dist="38100" dir="2700000" algn="tl">
                        <a:srgbClr val="FFFFFF"/>
                      </a:outerShdw>
                    </a:effectLst>
                    <a:latin typeface="Arial" charset="0"/>
                  </a:rPr>
                  <a:t>Tamoxifen</a:t>
                </a:r>
              </a:p>
            </p:txBody>
          </p:sp>
          <p:sp>
            <p:nvSpPr>
              <p:cNvPr id="1745943" name="Rectangle 23"/>
              <p:cNvSpPr>
                <a:spLocks noChangeArrowheads="1"/>
              </p:cNvSpPr>
              <p:nvPr/>
            </p:nvSpPr>
            <p:spPr bwMode="auto">
              <a:xfrm>
                <a:off x="3504" y="2854"/>
                <a:ext cx="620" cy="218"/>
              </a:xfrm>
              <a:prstGeom prst="rect">
                <a:avLst/>
              </a:prstGeom>
              <a:solidFill>
                <a:srgbClr val="FFFF99"/>
              </a:solidFill>
              <a:ln w="9525">
                <a:solidFill>
                  <a:srgbClr val="000000"/>
                </a:solidFill>
                <a:miter lim="800000"/>
                <a:headEnd/>
                <a:tailEnd/>
              </a:ln>
              <a:effectLst/>
            </p:spPr>
            <p:txBody>
              <a:bodyPr wrap="none" anchor="ctr">
                <a:spAutoFit/>
              </a:bodyPr>
              <a:lstStyle/>
              <a:p>
                <a:pPr algn="r"/>
                <a:r>
                  <a:rPr lang="en-US" sz="1600">
                    <a:solidFill>
                      <a:srgbClr val="000000"/>
                    </a:solidFill>
                    <a:effectLst>
                      <a:outerShdw blurRad="38100" dist="38100" dir="2700000" algn="tl">
                        <a:srgbClr val="FFFFFF"/>
                      </a:outerShdw>
                    </a:effectLst>
                    <a:latin typeface="Arial" charset="0"/>
                  </a:rPr>
                  <a:t>Patients</a:t>
                </a:r>
              </a:p>
            </p:txBody>
          </p:sp>
          <p:cxnSp>
            <p:nvCxnSpPr>
              <p:cNvPr id="1745944" name="AutoShape 24"/>
              <p:cNvCxnSpPr>
                <a:cxnSpLocks noChangeShapeType="1"/>
                <a:stCxn id="1745942" idx="3"/>
                <a:endCxn id="1745943" idx="1"/>
              </p:cNvCxnSpPr>
              <p:nvPr/>
            </p:nvCxnSpPr>
            <p:spPr bwMode="auto">
              <a:xfrm>
                <a:off x="2304" y="2963"/>
                <a:ext cx="1200" cy="0"/>
              </a:xfrm>
              <a:prstGeom prst="straightConnector1">
                <a:avLst/>
              </a:prstGeom>
              <a:noFill/>
              <a:ln w="38100">
                <a:solidFill>
                  <a:srgbClr val="FF99CC"/>
                </a:solidFill>
                <a:round/>
                <a:headEnd/>
                <a:tailEnd type="stealth" w="lg" len="med"/>
              </a:ln>
              <a:effectLst/>
            </p:spPr>
          </p:cxnSp>
          <p:sp>
            <p:nvSpPr>
              <p:cNvPr id="1745945" name="Text Box 25"/>
              <p:cNvSpPr txBox="1">
                <a:spLocks noChangeArrowheads="1"/>
              </p:cNvSpPr>
              <p:nvPr/>
            </p:nvSpPr>
            <p:spPr bwMode="auto">
              <a:xfrm>
                <a:off x="2685" y="2736"/>
                <a:ext cx="517" cy="213"/>
              </a:xfrm>
              <a:prstGeom prst="rect">
                <a:avLst/>
              </a:prstGeom>
              <a:noFill/>
              <a:ln w="9525">
                <a:noFill/>
                <a:miter lim="800000"/>
                <a:headEnd/>
                <a:tailEnd/>
              </a:ln>
              <a:effectLst/>
            </p:spPr>
            <p:txBody>
              <a:bodyPr wrap="none">
                <a:spAutoFit/>
              </a:bodyPr>
              <a:lstStyle/>
              <a:p>
                <a:pPr>
                  <a:spcBef>
                    <a:spcPct val="50000"/>
                  </a:spcBef>
                </a:pPr>
                <a:r>
                  <a:rPr lang="en-US" sz="1600" i="1" cap="small" dirty="0">
                    <a:solidFill>
                      <a:srgbClr val="FF99CC"/>
                    </a:solidFill>
                    <a:effectLst>
                      <a:outerShdw blurRad="38100" dist="38100" dir="2700000" algn="tl">
                        <a:srgbClr val="000000"/>
                      </a:outerShdw>
                    </a:effectLst>
                    <a:latin typeface="Arial" charset="0"/>
                  </a:rPr>
                  <a:t>treats</a:t>
                </a:r>
              </a:p>
            </p:txBody>
          </p:sp>
        </p:grpSp>
        <p:grpSp>
          <p:nvGrpSpPr>
            <p:cNvPr id="7" name="Group 26"/>
            <p:cNvGrpSpPr>
              <a:grpSpLocks/>
            </p:cNvGrpSpPr>
            <p:nvPr/>
          </p:nvGrpSpPr>
          <p:grpSpPr bwMode="auto">
            <a:xfrm>
              <a:off x="1156" y="3264"/>
              <a:ext cx="3044" cy="336"/>
              <a:chOff x="1180" y="3120"/>
              <a:chExt cx="3044" cy="336"/>
            </a:xfrm>
          </p:grpSpPr>
          <p:sp>
            <p:nvSpPr>
              <p:cNvPr id="1745947" name="Rectangle 27"/>
              <p:cNvSpPr>
                <a:spLocks noChangeArrowheads="1"/>
              </p:cNvSpPr>
              <p:nvPr/>
            </p:nvSpPr>
            <p:spPr bwMode="auto">
              <a:xfrm>
                <a:off x="1180" y="3243"/>
                <a:ext cx="1122" cy="213"/>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dirty="0" smtClean="0">
                    <a:solidFill>
                      <a:srgbClr val="000000"/>
                    </a:solidFill>
                    <a:effectLst>
                      <a:outerShdw blurRad="38100" dist="38100" dir="2700000" algn="tl">
                        <a:srgbClr val="FFFFFF"/>
                      </a:outerShdw>
                    </a:effectLst>
                    <a:latin typeface="Arial" charset="0"/>
                  </a:rPr>
                  <a:t>Breast carcinoma</a:t>
                </a:r>
                <a:endParaRPr lang="en-US" sz="1600" dirty="0">
                  <a:solidFill>
                    <a:srgbClr val="000000"/>
                  </a:solidFill>
                  <a:effectLst>
                    <a:outerShdw blurRad="38100" dist="38100" dir="2700000" algn="tl">
                      <a:srgbClr val="FFFFFF"/>
                    </a:outerShdw>
                  </a:effectLst>
                  <a:latin typeface="Arial" charset="0"/>
                </a:endParaRPr>
              </a:p>
            </p:txBody>
          </p:sp>
          <p:sp>
            <p:nvSpPr>
              <p:cNvPr id="1745948" name="Rectangle 28"/>
              <p:cNvSpPr>
                <a:spLocks noChangeArrowheads="1"/>
              </p:cNvSpPr>
              <p:nvPr/>
            </p:nvSpPr>
            <p:spPr bwMode="auto">
              <a:xfrm>
                <a:off x="3504" y="3238"/>
                <a:ext cx="720" cy="218"/>
              </a:xfrm>
              <a:prstGeom prst="rect">
                <a:avLst/>
              </a:prstGeom>
              <a:solidFill>
                <a:srgbClr val="FFFF99"/>
              </a:solidFill>
              <a:ln w="9525">
                <a:solidFill>
                  <a:srgbClr val="000000"/>
                </a:solidFill>
                <a:miter lim="800000"/>
                <a:headEnd/>
                <a:tailEnd/>
              </a:ln>
              <a:effectLst/>
            </p:spPr>
            <p:txBody>
              <a:bodyPr wrap="none" anchor="ctr">
                <a:spAutoFit/>
              </a:bodyPr>
              <a:lstStyle/>
              <a:p>
                <a:pPr algn="r"/>
                <a:r>
                  <a:rPr lang="en-US" sz="1600">
                    <a:solidFill>
                      <a:srgbClr val="000000"/>
                    </a:solidFill>
                    <a:effectLst>
                      <a:outerShdw blurRad="38100" dist="38100" dir="2700000" algn="tl">
                        <a:srgbClr val="FFFFFF"/>
                      </a:outerShdw>
                    </a:effectLst>
                    <a:latin typeface="Arial" charset="0"/>
                  </a:rPr>
                  <a:t>Individual</a:t>
                </a:r>
              </a:p>
            </p:txBody>
          </p:sp>
          <p:cxnSp>
            <p:nvCxnSpPr>
              <p:cNvPr id="1745949" name="AutoShape 29"/>
              <p:cNvCxnSpPr>
                <a:cxnSpLocks noChangeShapeType="1"/>
                <a:stCxn id="1745947" idx="3"/>
                <a:endCxn id="1745948" idx="1"/>
              </p:cNvCxnSpPr>
              <p:nvPr/>
            </p:nvCxnSpPr>
            <p:spPr bwMode="auto">
              <a:xfrm flipV="1">
                <a:off x="2302" y="3347"/>
                <a:ext cx="1202" cy="3"/>
              </a:xfrm>
              <a:prstGeom prst="straightConnector1">
                <a:avLst/>
              </a:prstGeom>
              <a:noFill/>
              <a:ln w="38100">
                <a:solidFill>
                  <a:srgbClr val="FF99CC"/>
                </a:solidFill>
                <a:round/>
                <a:headEnd/>
                <a:tailEnd type="stealth" w="lg" len="med"/>
              </a:ln>
              <a:effectLst/>
            </p:spPr>
          </p:cxnSp>
          <p:sp>
            <p:nvSpPr>
              <p:cNvPr id="1745950" name="Text Box 30"/>
              <p:cNvSpPr txBox="1">
                <a:spLocks noChangeArrowheads="1"/>
              </p:cNvSpPr>
              <p:nvPr/>
            </p:nvSpPr>
            <p:spPr bwMode="auto">
              <a:xfrm>
                <a:off x="2533" y="3120"/>
                <a:ext cx="837" cy="213"/>
              </a:xfrm>
              <a:prstGeom prst="rect">
                <a:avLst/>
              </a:prstGeom>
              <a:noFill/>
              <a:ln w="9525">
                <a:noFill/>
                <a:miter lim="800000"/>
                <a:headEnd/>
                <a:tailEnd/>
              </a:ln>
              <a:effectLst/>
            </p:spPr>
            <p:txBody>
              <a:bodyPr wrap="none">
                <a:spAutoFit/>
              </a:bodyPr>
              <a:lstStyle/>
              <a:p>
                <a:pPr>
                  <a:spcBef>
                    <a:spcPct val="50000"/>
                  </a:spcBef>
                </a:pPr>
                <a:r>
                  <a:rPr lang="en-US" sz="1600" i="1" cap="small" dirty="0">
                    <a:solidFill>
                      <a:srgbClr val="FF99CC"/>
                    </a:solidFill>
                    <a:effectLst>
                      <a:outerShdw blurRad="38100" dist="38100" dir="2700000" algn="tl">
                        <a:srgbClr val="000000"/>
                      </a:outerShdw>
                    </a:effectLst>
                    <a:latin typeface="Arial" charset="0"/>
                  </a:rPr>
                  <a:t>process_of</a:t>
                </a:r>
              </a:p>
            </p:txBody>
          </p:sp>
        </p:grpSp>
        <p:grpSp>
          <p:nvGrpSpPr>
            <p:cNvPr id="8" name="Group 31"/>
            <p:cNvGrpSpPr>
              <a:grpSpLocks/>
            </p:cNvGrpSpPr>
            <p:nvPr/>
          </p:nvGrpSpPr>
          <p:grpSpPr bwMode="auto">
            <a:xfrm>
              <a:off x="1293" y="2208"/>
              <a:ext cx="3082" cy="336"/>
              <a:chOff x="1317" y="2112"/>
              <a:chExt cx="3082" cy="336"/>
            </a:xfrm>
          </p:grpSpPr>
          <p:sp>
            <p:nvSpPr>
              <p:cNvPr id="1745952" name="Rectangle 32"/>
              <p:cNvSpPr>
                <a:spLocks noChangeArrowheads="1"/>
              </p:cNvSpPr>
              <p:nvPr/>
            </p:nvSpPr>
            <p:spPr bwMode="auto">
              <a:xfrm>
                <a:off x="1317" y="2230"/>
                <a:ext cx="987" cy="218"/>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a:solidFill>
                      <a:srgbClr val="000000"/>
                    </a:solidFill>
                    <a:effectLst>
                      <a:outerShdw blurRad="38100" dist="38100" dir="2700000" algn="tl">
                        <a:srgbClr val="FFFFFF"/>
                      </a:outerShdw>
                    </a:effectLst>
                    <a:latin typeface="Arial" charset="0"/>
                  </a:rPr>
                  <a:t>CDKN1A gene</a:t>
                </a:r>
              </a:p>
            </p:txBody>
          </p:sp>
          <p:sp>
            <p:nvSpPr>
              <p:cNvPr id="1745953" name="Rectangle 33"/>
              <p:cNvSpPr>
                <a:spLocks noChangeArrowheads="1"/>
              </p:cNvSpPr>
              <p:nvPr/>
            </p:nvSpPr>
            <p:spPr bwMode="auto">
              <a:xfrm>
                <a:off x="3504" y="2230"/>
                <a:ext cx="895" cy="218"/>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a:solidFill>
                      <a:srgbClr val="000000"/>
                    </a:solidFill>
                    <a:effectLst>
                      <a:outerShdw blurRad="38100" dist="38100" dir="2700000" algn="tl">
                        <a:srgbClr val="FFFFFF"/>
                      </a:outerShdw>
                    </a:effectLst>
                    <a:latin typeface="Arial" charset="0"/>
                  </a:rPr>
                  <a:t>BARD1 gene</a:t>
                </a:r>
              </a:p>
            </p:txBody>
          </p:sp>
          <p:cxnSp>
            <p:nvCxnSpPr>
              <p:cNvPr id="1745954" name="AutoShape 34"/>
              <p:cNvCxnSpPr>
                <a:cxnSpLocks noChangeShapeType="1"/>
                <a:stCxn id="1745952" idx="3"/>
                <a:endCxn id="1745953" idx="1"/>
              </p:cNvCxnSpPr>
              <p:nvPr/>
            </p:nvCxnSpPr>
            <p:spPr bwMode="auto">
              <a:xfrm>
                <a:off x="2304" y="2339"/>
                <a:ext cx="1200" cy="0"/>
              </a:xfrm>
              <a:prstGeom prst="straightConnector1">
                <a:avLst/>
              </a:prstGeom>
              <a:noFill/>
              <a:ln w="38100">
                <a:solidFill>
                  <a:srgbClr val="FF99CC"/>
                </a:solidFill>
                <a:round/>
                <a:headEnd/>
                <a:tailEnd type="stealth" w="lg" len="med"/>
              </a:ln>
              <a:effectLst/>
            </p:spPr>
          </p:cxnSp>
          <p:sp>
            <p:nvSpPr>
              <p:cNvPr id="1745955" name="Text Box 35"/>
              <p:cNvSpPr txBox="1">
                <a:spLocks noChangeArrowheads="1"/>
              </p:cNvSpPr>
              <p:nvPr/>
            </p:nvSpPr>
            <p:spPr bwMode="auto">
              <a:xfrm>
                <a:off x="2558" y="2112"/>
                <a:ext cx="769" cy="213"/>
              </a:xfrm>
              <a:prstGeom prst="rect">
                <a:avLst/>
              </a:prstGeom>
              <a:noFill/>
              <a:ln w="9525">
                <a:noFill/>
                <a:miter lim="800000"/>
                <a:headEnd/>
                <a:tailEnd/>
              </a:ln>
              <a:effectLst/>
            </p:spPr>
            <p:txBody>
              <a:bodyPr wrap="none">
                <a:spAutoFit/>
              </a:bodyPr>
              <a:lstStyle/>
              <a:p>
                <a:pPr>
                  <a:spcBef>
                    <a:spcPct val="50000"/>
                  </a:spcBef>
                </a:pPr>
                <a:r>
                  <a:rPr lang="en-US" sz="1600" b="1" i="1" cap="small" dirty="0">
                    <a:solidFill>
                      <a:srgbClr val="FF99CC"/>
                    </a:solidFill>
                    <a:effectLst>
                      <a:outerShdw blurRad="38100" dist="38100" dir="2700000" algn="tl">
                        <a:srgbClr val="000000"/>
                      </a:outerShdw>
                    </a:effectLst>
                    <a:latin typeface="Arial" charset="0"/>
                  </a:rPr>
                  <a:t>stimulates</a:t>
                </a:r>
              </a:p>
            </p:txBody>
          </p:sp>
        </p:grpSp>
      </p:grpSp>
    </p:spTree>
    <p:extLst>
      <p:ext uri="{BB962C8B-B14F-4D97-AF65-F5344CB8AC3E}">
        <p14:creationId xmlns:p14="http://schemas.microsoft.com/office/powerpoint/2010/main" val="3777919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1745922"/>
                                        </p:tgtEl>
                                      </p:cBhvr>
                                    </p:animEffect>
                                    <p:set>
                                      <p:cBhvr>
                                        <p:cTn id="7" dur="1" fill="hold">
                                          <p:stCondLst>
                                            <p:cond delay="1999"/>
                                          </p:stCondLst>
                                        </p:cTn>
                                        <p:tgtEl>
                                          <p:spTgt spid="1745922"/>
                                        </p:tgtEl>
                                        <p:attrNameLst>
                                          <p:attrName>style.visibility</p:attrName>
                                        </p:attrNameLst>
                                      </p:cBhvr>
                                      <p:to>
                                        <p:strVal val="hidden"/>
                                      </p:to>
                                    </p:set>
                                  </p:childTnLst>
                                </p:cTn>
                              </p:par>
                              <p:par>
                                <p:cTn id="8" presetID="9"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59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5923" name="Rectangle 3"/>
          <p:cNvSpPr>
            <a:spLocks noGrp="1" noChangeArrowheads="1"/>
          </p:cNvSpPr>
          <p:nvPr>
            <p:ph type="title"/>
          </p:nvPr>
        </p:nvSpPr>
        <p:spPr>
          <a:xfrm>
            <a:off x="457200" y="160048"/>
            <a:ext cx="8229600" cy="1252728"/>
          </a:xfrm>
        </p:spPr>
        <p:txBody>
          <a:bodyPr/>
          <a:lstStyle/>
          <a:p>
            <a:r>
              <a:rPr lang="en-US" dirty="0" smtClean="0"/>
              <a:t>Summarized </a:t>
            </a:r>
            <a:r>
              <a:rPr lang="en-US" dirty="0" smtClean="0"/>
              <a:t>predications</a:t>
            </a:r>
            <a:endParaRPr lang="en-US" dirty="0">
              <a:solidFill>
                <a:srgbClr val="FFFF00"/>
              </a:solidFill>
              <a:effectLst>
                <a:outerShdw blurRad="38100" dist="38100" dir="2700000" algn="tl">
                  <a:srgbClr val="000000">
                    <a:alpha val="43137"/>
                  </a:srgbClr>
                </a:outerShdw>
              </a:effectLst>
            </a:endParaRPr>
          </a:p>
        </p:txBody>
      </p:sp>
      <p:grpSp>
        <p:nvGrpSpPr>
          <p:cNvPr id="2" name="Group 4"/>
          <p:cNvGrpSpPr>
            <a:grpSpLocks/>
          </p:cNvGrpSpPr>
          <p:nvPr/>
        </p:nvGrpSpPr>
        <p:grpSpPr bwMode="auto">
          <a:xfrm>
            <a:off x="1335087" y="1635125"/>
            <a:ext cx="6096000" cy="4079875"/>
            <a:chOff x="841" y="1030"/>
            <a:chExt cx="3840" cy="2570"/>
          </a:xfrm>
        </p:grpSpPr>
        <p:sp>
          <p:nvSpPr>
            <p:cNvPr id="1745925" name="Rectangle 5"/>
            <p:cNvSpPr>
              <a:spLocks noChangeArrowheads="1"/>
            </p:cNvSpPr>
            <p:nvPr/>
          </p:nvSpPr>
          <p:spPr bwMode="auto">
            <a:xfrm>
              <a:off x="1128" y="2448"/>
              <a:ext cx="3360" cy="336"/>
            </a:xfrm>
            <a:prstGeom prst="rect">
              <a:avLst/>
            </a:prstGeom>
            <a:noFill/>
            <a:ln w="9525">
              <a:noFill/>
              <a:miter lim="800000"/>
              <a:headEnd/>
              <a:tailEnd/>
            </a:ln>
            <a:effectLst/>
          </p:spPr>
          <p:txBody>
            <a:bodyPr wrap="none" anchor="ctr"/>
            <a:lstStyle/>
            <a:p>
              <a:r>
                <a:rPr lang="en-US" sz="4000" dirty="0">
                  <a:solidFill>
                    <a:prstClr val="white"/>
                  </a:solidFill>
                  <a:effectLst>
                    <a:outerShdw blurRad="38100" dist="38100" dir="2700000" algn="tl">
                      <a:srgbClr val="000000"/>
                    </a:outerShdw>
                  </a:effectLst>
                </a:rPr>
                <a:t>…		…		…</a:t>
              </a:r>
            </a:p>
          </p:txBody>
        </p:sp>
        <p:grpSp>
          <p:nvGrpSpPr>
            <p:cNvPr id="3" name="Group 6"/>
            <p:cNvGrpSpPr>
              <a:grpSpLocks/>
            </p:cNvGrpSpPr>
            <p:nvPr/>
          </p:nvGrpSpPr>
          <p:grpSpPr bwMode="auto">
            <a:xfrm>
              <a:off x="1518" y="1392"/>
              <a:ext cx="3163" cy="347"/>
              <a:chOff x="1542" y="1296"/>
              <a:chExt cx="3163" cy="347"/>
            </a:xfrm>
          </p:grpSpPr>
          <p:sp>
            <p:nvSpPr>
              <p:cNvPr id="1745927" name="Rectangle 7"/>
              <p:cNvSpPr>
                <a:spLocks noChangeArrowheads="1"/>
              </p:cNvSpPr>
              <p:nvPr/>
            </p:nvSpPr>
            <p:spPr bwMode="auto">
              <a:xfrm>
                <a:off x="1542" y="1425"/>
                <a:ext cx="762" cy="218"/>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a:solidFill>
                      <a:srgbClr val="000000"/>
                    </a:solidFill>
                    <a:effectLst>
                      <a:outerShdw blurRad="38100" dist="38100" dir="2700000" algn="tl">
                        <a:srgbClr val="FFFFFF"/>
                      </a:outerShdw>
                    </a:effectLst>
                    <a:latin typeface="Arial" charset="0"/>
                  </a:rPr>
                  <a:t>Tamoxifen</a:t>
                </a:r>
              </a:p>
            </p:txBody>
          </p:sp>
          <p:sp>
            <p:nvSpPr>
              <p:cNvPr id="1745928" name="Rectangle 8"/>
              <p:cNvSpPr>
                <a:spLocks noChangeArrowheads="1"/>
              </p:cNvSpPr>
              <p:nvPr/>
            </p:nvSpPr>
            <p:spPr bwMode="auto">
              <a:xfrm>
                <a:off x="3504" y="1427"/>
                <a:ext cx="1201" cy="213"/>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smtClean="0">
                    <a:solidFill>
                      <a:srgbClr val="000000"/>
                    </a:solidFill>
                    <a:effectLst>
                      <a:outerShdw blurRad="38100" dist="38100" dir="2700000" algn="tl">
                        <a:srgbClr val="FFFFFF"/>
                      </a:outerShdw>
                    </a:effectLst>
                    <a:latin typeface="Arial" charset="0"/>
                  </a:rPr>
                  <a:t>Breast carcinoma</a:t>
                </a:r>
                <a:endParaRPr lang="en-US" sz="1600" b="1" dirty="0">
                  <a:solidFill>
                    <a:srgbClr val="000000"/>
                  </a:solidFill>
                  <a:effectLst>
                    <a:outerShdw blurRad="38100" dist="38100" dir="2700000" algn="tl">
                      <a:srgbClr val="FFFFFF"/>
                    </a:outerShdw>
                  </a:effectLst>
                  <a:latin typeface="Arial" charset="0"/>
                </a:endParaRPr>
              </a:p>
            </p:txBody>
          </p:sp>
          <p:cxnSp>
            <p:nvCxnSpPr>
              <p:cNvPr id="1745929" name="AutoShape 9"/>
              <p:cNvCxnSpPr>
                <a:cxnSpLocks noChangeShapeType="1"/>
                <a:stCxn id="1745927" idx="3"/>
                <a:endCxn id="1745928" idx="1"/>
              </p:cNvCxnSpPr>
              <p:nvPr/>
            </p:nvCxnSpPr>
            <p:spPr bwMode="auto">
              <a:xfrm flipV="1">
                <a:off x="2304" y="1534"/>
                <a:ext cx="1200" cy="0"/>
              </a:xfrm>
              <a:prstGeom prst="straightConnector1">
                <a:avLst/>
              </a:prstGeom>
              <a:noFill/>
              <a:ln w="38100">
                <a:solidFill>
                  <a:srgbClr val="FF99CC"/>
                </a:solidFill>
                <a:round/>
                <a:headEnd/>
                <a:tailEnd type="stealth" w="lg" len="med"/>
              </a:ln>
              <a:effectLst/>
            </p:spPr>
          </p:cxnSp>
          <p:sp>
            <p:nvSpPr>
              <p:cNvPr id="1745930" name="Text Box 10"/>
              <p:cNvSpPr txBox="1">
                <a:spLocks noChangeArrowheads="1"/>
              </p:cNvSpPr>
              <p:nvPr/>
            </p:nvSpPr>
            <p:spPr bwMode="auto">
              <a:xfrm>
                <a:off x="2685" y="1296"/>
                <a:ext cx="523" cy="213"/>
              </a:xfrm>
              <a:prstGeom prst="rect">
                <a:avLst/>
              </a:prstGeom>
              <a:noFill/>
              <a:ln w="9525">
                <a:noFill/>
                <a:miter lim="800000"/>
                <a:headEnd/>
                <a:tailEnd/>
              </a:ln>
              <a:effectLst/>
            </p:spPr>
            <p:txBody>
              <a:bodyPr wrap="none">
                <a:spAutoFit/>
              </a:bodyPr>
              <a:lstStyle/>
              <a:p>
                <a:pPr>
                  <a:spcBef>
                    <a:spcPct val="50000"/>
                  </a:spcBef>
                </a:pPr>
                <a:r>
                  <a:rPr lang="en-US" sz="1600" b="1" i="1" cap="small" dirty="0">
                    <a:solidFill>
                      <a:srgbClr val="FF99CC"/>
                    </a:solidFill>
                    <a:effectLst>
                      <a:outerShdw blurRad="38100" dist="38100" dir="2700000" algn="tl">
                        <a:srgbClr val="000000"/>
                      </a:outerShdw>
                    </a:effectLst>
                    <a:latin typeface="Arial" charset="0"/>
                  </a:rPr>
                  <a:t>treats</a:t>
                </a:r>
              </a:p>
            </p:txBody>
          </p:sp>
        </p:grpSp>
        <p:grpSp>
          <p:nvGrpSpPr>
            <p:cNvPr id="4" name="Group 11"/>
            <p:cNvGrpSpPr>
              <a:grpSpLocks/>
            </p:cNvGrpSpPr>
            <p:nvPr/>
          </p:nvGrpSpPr>
          <p:grpSpPr bwMode="auto">
            <a:xfrm>
              <a:off x="1293" y="1728"/>
              <a:ext cx="3388" cy="384"/>
              <a:chOff x="1317" y="1632"/>
              <a:chExt cx="3388" cy="384"/>
            </a:xfrm>
          </p:grpSpPr>
          <p:sp>
            <p:nvSpPr>
              <p:cNvPr id="1745932" name="Rectangle 12"/>
              <p:cNvSpPr>
                <a:spLocks noChangeArrowheads="1"/>
              </p:cNvSpPr>
              <p:nvPr/>
            </p:nvSpPr>
            <p:spPr bwMode="auto">
              <a:xfrm>
                <a:off x="1317" y="1798"/>
                <a:ext cx="987" cy="218"/>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a:solidFill>
                      <a:srgbClr val="000000"/>
                    </a:solidFill>
                    <a:effectLst>
                      <a:outerShdw blurRad="38100" dist="38100" dir="2700000" algn="tl">
                        <a:srgbClr val="FFFFFF"/>
                      </a:outerShdw>
                    </a:effectLst>
                    <a:latin typeface="Arial" charset="0"/>
                  </a:rPr>
                  <a:t>CDKN1A gene</a:t>
                </a:r>
              </a:p>
            </p:txBody>
          </p:sp>
          <p:sp>
            <p:nvSpPr>
              <p:cNvPr id="1745933" name="Rectangle 13"/>
              <p:cNvSpPr>
                <a:spLocks noChangeArrowheads="1"/>
              </p:cNvSpPr>
              <p:nvPr/>
            </p:nvSpPr>
            <p:spPr bwMode="auto">
              <a:xfrm>
                <a:off x="3504" y="1800"/>
                <a:ext cx="1201" cy="213"/>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smtClean="0">
                    <a:solidFill>
                      <a:srgbClr val="000000"/>
                    </a:solidFill>
                    <a:effectLst>
                      <a:outerShdw blurRad="38100" dist="38100" dir="2700000" algn="tl">
                        <a:srgbClr val="FFFFFF"/>
                      </a:outerShdw>
                    </a:effectLst>
                    <a:latin typeface="Arial" charset="0"/>
                  </a:rPr>
                  <a:t>Breast carcinoma</a:t>
                </a:r>
                <a:endParaRPr lang="en-US" sz="1600" b="1" dirty="0">
                  <a:solidFill>
                    <a:srgbClr val="000000"/>
                  </a:solidFill>
                  <a:effectLst>
                    <a:outerShdw blurRad="38100" dist="38100" dir="2700000" algn="tl">
                      <a:srgbClr val="FFFFFF"/>
                    </a:outerShdw>
                  </a:effectLst>
                  <a:latin typeface="Arial" charset="0"/>
                </a:endParaRPr>
              </a:p>
            </p:txBody>
          </p:sp>
          <p:cxnSp>
            <p:nvCxnSpPr>
              <p:cNvPr id="1745934" name="AutoShape 14"/>
              <p:cNvCxnSpPr>
                <a:cxnSpLocks noChangeShapeType="1"/>
                <a:stCxn id="1745932" idx="3"/>
                <a:endCxn id="1745933" idx="1"/>
              </p:cNvCxnSpPr>
              <p:nvPr/>
            </p:nvCxnSpPr>
            <p:spPr bwMode="auto">
              <a:xfrm flipV="1">
                <a:off x="2304" y="1907"/>
                <a:ext cx="1200" cy="0"/>
              </a:xfrm>
              <a:prstGeom prst="straightConnector1">
                <a:avLst/>
              </a:prstGeom>
              <a:noFill/>
              <a:ln w="38100">
                <a:solidFill>
                  <a:srgbClr val="FF99CC"/>
                </a:solidFill>
                <a:round/>
                <a:headEnd/>
                <a:tailEnd type="stealth" w="lg" len="med"/>
              </a:ln>
              <a:effectLst/>
            </p:spPr>
          </p:cxnSp>
          <p:sp>
            <p:nvSpPr>
              <p:cNvPr id="1745935" name="Text Box 15"/>
              <p:cNvSpPr txBox="1">
                <a:spLocks noChangeArrowheads="1"/>
              </p:cNvSpPr>
              <p:nvPr/>
            </p:nvSpPr>
            <p:spPr bwMode="auto">
              <a:xfrm>
                <a:off x="2391" y="1632"/>
                <a:ext cx="1122" cy="213"/>
              </a:xfrm>
              <a:prstGeom prst="rect">
                <a:avLst/>
              </a:prstGeom>
              <a:noFill/>
              <a:ln w="9525">
                <a:noFill/>
                <a:miter lim="800000"/>
                <a:headEnd/>
                <a:tailEnd/>
              </a:ln>
              <a:effectLst/>
            </p:spPr>
            <p:txBody>
              <a:bodyPr wrap="none">
                <a:spAutoFit/>
              </a:bodyPr>
              <a:lstStyle/>
              <a:p>
                <a:pPr>
                  <a:spcBef>
                    <a:spcPct val="50000"/>
                  </a:spcBef>
                </a:pPr>
                <a:r>
                  <a:rPr lang="en-US" sz="1600" b="1" i="1" cap="small" dirty="0">
                    <a:solidFill>
                      <a:srgbClr val="FF99CC"/>
                    </a:solidFill>
                    <a:effectLst>
                      <a:outerShdw blurRad="38100" dist="38100" dir="2700000" algn="tl">
                        <a:srgbClr val="000000"/>
                      </a:outerShdw>
                    </a:effectLst>
                    <a:latin typeface="Arial" charset="0"/>
                  </a:rPr>
                  <a:t>associated_with</a:t>
                </a:r>
              </a:p>
            </p:txBody>
          </p:sp>
        </p:grpSp>
        <p:grpSp>
          <p:nvGrpSpPr>
            <p:cNvPr id="5" name="Group 16"/>
            <p:cNvGrpSpPr>
              <a:grpSpLocks/>
            </p:cNvGrpSpPr>
            <p:nvPr/>
          </p:nvGrpSpPr>
          <p:grpSpPr bwMode="auto">
            <a:xfrm>
              <a:off x="841" y="1030"/>
              <a:ext cx="3840" cy="336"/>
              <a:chOff x="865" y="934"/>
              <a:chExt cx="3840" cy="336"/>
            </a:xfrm>
          </p:grpSpPr>
          <p:sp>
            <p:nvSpPr>
              <p:cNvPr id="1745937" name="Rectangle 17"/>
              <p:cNvSpPr>
                <a:spLocks noChangeArrowheads="1"/>
              </p:cNvSpPr>
              <p:nvPr/>
            </p:nvSpPr>
            <p:spPr bwMode="auto">
              <a:xfrm>
                <a:off x="865" y="1052"/>
                <a:ext cx="1439" cy="218"/>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a:solidFill>
                      <a:srgbClr val="000000"/>
                    </a:solidFill>
                    <a:effectLst>
                      <a:outerShdw blurRad="38100" dist="38100" dir="2700000" algn="tl">
                        <a:srgbClr val="FFFFFF"/>
                      </a:outerShdw>
                    </a:effectLst>
                    <a:latin typeface="Arial" charset="0"/>
                  </a:rPr>
                  <a:t>Aromatase Inhibitors </a:t>
                </a:r>
              </a:p>
            </p:txBody>
          </p:sp>
          <p:sp>
            <p:nvSpPr>
              <p:cNvPr id="1745938" name="Rectangle 18"/>
              <p:cNvSpPr>
                <a:spLocks noChangeArrowheads="1"/>
              </p:cNvSpPr>
              <p:nvPr/>
            </p:nvSpPr>
            <p:spPr bwMode="auto">
              <a:xfrm>
                <a:off x="3504" y="1054"/>
                <a:ext cx="1201" cy="213"/>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smtClean="0">
                    <a:solidFill>
                      <a:srgbClr val="000000"/>
                    </a:solidFill>
                    <a:effectLst>
                      <a:outerShdw blurRad="38100" dist="38100" dir="2700000" algn="tl">
                        <a:srgbClr val="FFFFFF"/>
                      </a:outerShdw>
                    </a:effectLst>
                    <a:latin typeface="Arial" charset="0"/>
                  </a:rPr>
                  <a:t>Breast carcinoma</a:t>
                </a:r>
                <a:endParaRPr lang="en-US" sz="1600" b="1" dirty="0">
                  <a:solidFill>
                    <a:srgbClr val="000000"/>
                  </a:solidFill>
                  <a:effectLst>
                    <a:outerShdw blurRad="38100" dist="38100" dir="2700000" algn="tl">
                      <a:srgbClr val="FFFFFF"/>
                    </a:outerShdw>
                  </a:effectLst>
                  <a:latin typeface="Arial" charset="0"/>
                </a:endParaRPr>
              </a:p>
            </p:txBody>
          </p:sp>
          <p:cxnSp>
            <p:nvCxnSpPr>
              <p:cNvPr id="1745939" name="AutoShape 19"/>
              <p:cNvCxnSpPr>
                <a:cxnSpLocks noChangeShapeType="1"/>
                <a:stCxn id="1745937" idx="3"/>
                <a:endCxn id="1745938" idx="1"/>
              </p:cNvCxnSpPr>
              <p:nvPr/>
            </p:nvCxnSpPr>
            <p:spPr bwMode="auto">
              <a:xfrm flipV="1">
                <a:off x="2304" y="1161"/>
                <a:ext cx="1200" cy="0"/>
              </a:xfrm>
              <a:prstGeom prst="straightConnector1">
                <a:avLst/>
              </a:prstGeom>
              <a:noFill/>
              <a:ln w="38100">
                <a:solidFill>
                  <a:srgbClr val="FF99CC"/>
                </a:solidFill>
                <a:round/>
                <a:headEnd/>
                <a:tailEnd type="stealth" w="lg" len="med"/>
              </a:ln>
              <a:effectLst/>
            </p:spPr>
          </p:cxnSp>
          <p:sp>
            <p:nvSpPr>
              <p:cNvPr id="1745940" name="Text Box 20"/>
              <p:cNvSpPr txBox="1">
                <a:spLocks noChangeArrowheads="1"/>
              </p:cNvSpPr>
              <p:nvPr/>
            </p:nvSpPr>
            <p:spPr bwMode="auto">
              <a:xfrm>
                <a:off x="2685" y="934"/>
                <a:ext cx="523" cy="213"/>
              </a:xfrm>
              <a:prstGeom prst="rect">
                <a:avLst/>
              </a:prstGeom>
              <a:noFill/>
              <a:ln w="9525">
                <a:noFill/>
                <a:miter lim="800000"/>
                <a:headEnd/>
                <a:tailEnd/>
              </a:ln>
              <a:effectLst/>
            </p:spPr>
            <p:txBody>
              <a:bodyPr wrap="none">
                <a:spAutoFit/>
              </a:bodyPr>
              <a:lstStyle/>
              <a:p>
                <a:pPr>
                  <a:spcBef>
                    <a:spcPct val="50000"/>
                  </a:spcBef>
                </a:pPr>
                <a:r>
                  <a:rPr lang="en-US" sz="1600" b="1" i="1" cap="small" dirty="0">
                    <a:solidFill>
                      <a:srgbClr val="FF99CC"/>
                    </a:solidFill>
                    <a:effectLst>
                      <a:outerShdw blurRad="38100" dist="38100" dir="2700000" algn="tl">
                        <a:srgbClr val="000000"/>
                      </a:outerShdw>
                    </a:effectLst>
                    <a:latin typeface="Arial" charset="0"/>
                  </a:rPr>
                  <a:t>treats</a:t>
                </a:r>
              </a:p>
            </p:txBody>
          </p:sp>
        </p:grpSp>
        <p:grpSp>
          <p:nvGrpSpPr>
            <p:cNvPr id="6" name="Group 21"/>
            <p:cNvGrpSpPr>
              <a:grpSpLocks/>
            </p:cNvGrpSpPr>
            <p:nvPr/>
          </p:nvGrpSpPr>
          <p:grpSpPr bwMode="auto">
            <a:xfrm>
              <a:off x="1518" y="2880"/>
              <a:ext cx="2582" cy="336"/>
              <a:chOff x="1542" y="2736"/>
              <a:chExt cx="2582" cy="336"/>
            </a:xfrm>
          </p:grpSpPr>
          <p:sp>
            <p:nvSpPr>
              <p:cNvPr id="1745942" name="Rectangle 22"/>
              <p:cNvSpPr>
                <a:spLocks noChangeArrowheads="1"/>
              </p:cNvSpPr>
              <p:nvPr/>
            </p:nvSpPr>
            <p:spPr bwMode="auto">
              <a:xfrm>
                <a:off x="1542" y="2854"/>
                <a:ext cx="762" cy="218"/>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a:solidFill>
                      <a:srgbClr val="000000"/>
                    </a:solidFill>
                    <a:effectLst>
                      <a:outerShdw blurRad="38100" dist="38100" dir="2700000" algn="tl">
                        <a:srgbClr val="FFFFFF"/>
                      </a:outerShdw>
                    </a:effectLst>
                    <a:latin typeface="Arial" charset="0"/>
                  </a:rPr>
                  <a:t>Tamoxifen</a:t>
                </a:r>
              </a:p>
            </p:txBody>
          </p:sp>
          <p:sp>
            <p:nvSpPr>
              <p:cNvPr id="1745943" name="Rectangle 23"/>
              <p:cNvSpPr>
                <a:spLocks noChangeArrowheads="1"/>
              </p:cNvSpPr>
              <p:nvPr/>
            </p:nvSpPr>
            <p:spPr bwMode="auto">
              <a:xfrm>
                <a:off x="3504" y="2854"/>
                <a:ext cx="620" cy="218"/>
              </a:xfrm>
              <a:prstGeom prst="rect">
                <a:avLst/>
              </a:prstGeom>
              <a:solidFill>
                <a:srgbClr val="FFFF99"/>
              </a:solidFill>
              <a:ln w="9525">
                <a:solidFill>
                  <a:srgbClr val="000000"/>
                </a:solidFill>
                <a:miter lim="800000"/>
                <a:headEnd/>
                <a:tailEnd/>
              </a:ln>
              <a:effectLst/>
            </p:spPr>
            <p:txBody>
              <a:bodyPr wrap="none" anchor="ctr">
                <a:spAutoFit/>
              </a:bodyPr>
              <a:lstStyle/>
              <a:p>
                <a:pPr algn="r"/>
                <a:r>
                  <a:rPr lang="en-US" sz="1600">
                    <a:solidFill>
                      <a:srgbClr val="000000"/>
                    </a:solidFill>
                    <a:effectLst>
                      <a:outerShdw blurRad="38100" dist="38100" dir="2700000" algn="tl">
                        <a:srgbClr val="FFFFFF"/>
                      </a:outerShdw>
                    </a:effectLst>
                    <a:latin typeface="Arial" charset="0"/>
                  </a:rPr>
                  <a:t>Patients</a:t>
                </a:r>
              </a:p>
            </p:txBody>
          </p:sp>
          <p:cxnSp>
            <p:nvCxnSpPr>
              <p:cNvPr id="1745944" name="AutoShape 24"/>
              <p:cNvCxnSpPr>
                <a:cxnSpLocks noChangeShapeType="1"/>
                <a:stCxn id="1745942" idx="3"/>
                <a:endCxn id="1745943" idx="1"/>
              </p:cNvCxnSpPr>
              <p:nvPr/>
            </p:nvCxnSpPr>
            <p:spPr bwMode="auto">
              <a:xfrm>
                <a:off x="2304" y="2963"/>
                <a:ext cx="1200" cy="0"/>
              </a:xfrm>
              <a:prstGeom prst="straightConnector1">
                <a:avLst/>
              </a:prstGeom>
              <a:noFill/>
              <a:ln w="38100">
                <a:solidFill>
                  <a:srgbClr val="FF99CC"/>
                </a:solidFill>
                <a:round/>
                <a:headEnd/>
                <a:tailEnd type="stealth" w="lg" len="med"/>
              </a:ln>
              <a:effectLst/>
            </p:spPr>
          </p:cxnSp>
          <p:sp>
            <p:nvSpPr>
              <p:cNvPr id="1745945" name="Text Box 25"/>
              <p:cNvSpPr txBox="1">
                <a:spLocks noChangeArrowheads="1"/>
              </p:cNvSpPr>
              <p:nvPr/>
            </p:nvSpPr>
            <p:spPr bwMode="auto">
              <a:xfrm>
                <a:off x="2685" y="2736"/>
                <a:ext cx="517" cy="213"/>
              </a:xfrm>
              <a:prstGeom prst="rect">
                <a:avLst/>
              </a:prstGeom>
              <a:noFill/>
              <a:ln w="9525">
                <a:noFill/>
                <a:miter lim="800000"/>
                <a:headEnd/>
                <a:tailEnd/>
              </a:ln>
              <a:effectLst/>
            </p:spPr>
            <p:txBody>
              <a:bodyPr wrap="none">
                <a:spAutoFit/>
              </a:bodyPr>
              <a:lstStyle/>
              <a:p>
                <a:pPr>
                  <a:spcBef>
                    <a:spcPct val="50000"/>
                  </a:spcBef>
                </a:pPr>
                <a:r>
                  <a:rPr lang="en-US" sz="1600" i="1" cap="small" dirty="0">
                    <a:solidFill>
                      <a:srgbClr val="FF99CC"/>
                    </a:solidFill>
                    <a:effectLst>
                      <a:outerShdw blurRad="38100" dist="38100" dir="2700000" algn="tl">
                        <a:srgbClr val="000000"/>
                      </a:outerShdw>
                    </a:effectLst>
                    <a:latin typeface="Arial" charset="0"/>
                  </a:rPr>
                  <a:t>treats</a:t>
                </a:r>
              </a:p>
            </p:txBody>
          </p:sp>
        </p:grpSp>
        <p:grpSp>
          <p:nvGrpSpPr>
            <p:cNvPr id="7" name="Group 26"/>
            <p:cNvGrpSpPr>
              <a:grpSpLocks/>
            </p:cNvGrpSpPr>
            <p:nvPr/>
          </p:nvGrpSpPr>
          <p:grpSpPr bwMode="auto">
            <a:xfrm>
              <a:off x="1156" y="3264"/>
              <a:ext cx="3044" cy="336"/>
              <a:chOff x="1180" y="3120"/>
              <a:chExt cx="3044" cy="336"/>
            </a:xfrm>
          </p:grpSpPr>
          <p:sp>
            <p:nvSpPr>
              <p:cNvPr id="1745947" name="Rectangle 27"/>
              <p:cNvSpPr>
                <a:spLocks noChangeArrowheads="1"/>
              </p:cNvSpPr>
              <p:nvPr/>
            </p:nvSpPr>
            <p:spPr bwMode="auto">
              <a:xfrm>
                <a:off x="1180" y="3243"/>
                <a:ext cx="1122" cy="213"/>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dirty="0" smtClean="0">
                    <a:solidFill>
                      <a:srgbClr val="000000"/>
                    </a:solidFill>
                    <a:effectLst>
                      <a:outerShdw blurRad="38100" dist="38100" dir="2700000" algn="tl">
                        <a:srgbClr val="FFFFFF"/>
                      </a:outerShdw>
                    </a:effectLst>
                    <a:latin typeface="Arial" charset="0"/>
                  </a:rPr>
                  <a:t>Breast carcinoma</a:t>
                </a:r>
                <a:endParaRPr lang="en-US" sz="1600" dirty="0">
                  <a:solidFill>
                    <a:srgbClr val="000000"/>
                  </a:solidFill>
                  <a:effectLst>
                    <a:outerShdw blurRad="38100" dist="38100" dir="2700000" algn="tl">
                      <a:srgbClr val="FFFFFF"/>
                    </a:outerShdw>
                  </a:effectLst>
                  <a:latin typeface="Arial" charset="0"/>
                </a:endParaRPr>
              </a:p>
            </p:txBody>
          </p:sp>
          <p:sp>
            <p:nvSpPr>
              <p:cNvPr id="1745948" name="Rectangle 28"/>
              <p:cNvSpPr>
                <a:spLocks noChangeArrowheads="1"/>
              </p:cNvSpPr>
              <p:nvPr/>
            </p:nvSpPr>
            <p:spPr bwMode="auto">
              <a:xfrm>
                <a:off x="3504" y="3238"/>
                <a:ext cx="720" cy="218"/>
              </a:xfrm>
              <a:prstGeom prst="rect">
                <a:avLst/>
              </a:prstGeom>
              <a:solidFill>
                <a:srgbClr val="FFFF99"/>
              </a:solidFill>
              <a:ln w="9525">
                <a:solidFill>
                  <a:srgbClr val="000000"/>
                </a:solidFill>
                <a:miter lim="800000"/>
                <a:headEnd/>
                <a:tailEnd/>
              </a:ln>
              <a:effectLst/>
            </p:spPr>
            <p:txBody>
              <a:bodyPr wrap="none" anchor="ctr">
                <a:spAutoFit/>
              </a:bodyPr>
              <a:lstStyle/>
              <a:p>
                <a:pPr algn="r"/>
                <a:r>
                  <a:rPr lang="en-US" sz="1600">
                    <a:solidFill>
                      <a:srgbClr val="000000"/>
                    </a:solidFill>
                    <a:effectLst>
                      <a:outerShdw blurRad="38100" dist="38100" dir="2700000" algn="tl">
                        <a:srgbClr val="FFFFFF"/>
                      </a:outerShdw>
                    </a:effectLst>
                    <a:latin typeface="Arial" charset="0"/>
                  </a:rPr>
                  <a:t>Individual</a:t>
                </a:r>
              </a:p>
            </p:txBody>
          </p:sp>
          <p:cxnSp>
            <p:nvCxnSpPr>
              <p:cNvPr id="1745949" name="AutoShape 29"/>
              <p:cNvCxnSpPr>
                <a:cxnSpLocks noChangeShapeType="1"/>
                <a:stCxn id="1745947" idx="3"/>
                <a:endCxn id="1745948" idx="1"/>
              </p:cNvCxnSpPr>
              <p:nvPr/>
            </p:nvCxnSpPr>
            <p:spPr bwMode="auto">
              <a:xfrm flipV="1">
                <a:off x="2302" y="3347"/>
                <a:ext cx="1202" cy="3"/>
              </a:xfrm>
              <a:prstGeom prst="straightConnector1">
                <a:avLst/>
              </a:prstGeom>
              <a:noFill/>
              <a:ln w="38100">
                <a:solidFill>
                  <a:srgbClr val="FF99CC"/>
                </a:solidFill>
                <a:round/>
                <a:headEnd/>
                <a:tailEnd type="stealth" w="lg" len="med"/>
              </a:ln>
              <a:effectLst/>
            </p:spPr>
          </p:cxnSp>
          <p:sp>
            <p:nvSpPr>
              <p:cNvPr id="1745950" name="Text Box 30"/>
              <p:cNvSpPr txBox="1">
                <a:spLocks noChangeArrowheads="1"/>
              </p:cNvSpPr>
              <p:nvPr/>
            </p:nvSpPr>
            <p:spPr bwMode="auto">
              <a:xfrm>
                <a:off x="2533" y="3120"/>
                <a:ext cx="837" cy="213"/>
              </a:xfrm>
              <a:prstGeom prst="rect">
                <a:avLst/>
              </a:prstGeom>
              <a:noFill/>
              <a:ln w="9525">
                <a:noFill/>
                <a:miter lim="800000"/>
                <a:headEnd/>
                <a:tailEnd/>
              </a:ln>
              <a:effectLst/>
            </p:spPr>
            <p:txBody>
              <a:bodyPr wrap="none">
                <a:spAutoFit/>
              </a:bodyPr>
              <a:lstStyle/>
              <a:p>
                <a:pPr>
                  <a:spcBef>
                    <a:spcPct val="50000"/>
                  </a:spcBef>
                </a:pPr>
                <a:r>
                  <a:rPr lang="en-US" sz="1600" i="1" cap="small" dirty="0">
                    <a:solidFill>
                      <a:srgbClr val="FF99CC"/>
                    </a:solidFill>
                    <a:effectLst>
                      <a:outerShdw blurRad="38100" dist="38100" dir="2700000" algn="tl">
                        <a:srgbClr val="000000"/>
                      </a:outerShdw>
                    </a:effectLst>
                    <a:latin typeface="Arial" charset="0"/>
                  </a:rPr>
                  <a:t>process_of</a:t>
                </a:r>
              </a:p>
            </p:txBody>
          </p:sp>
        </p:grpSp>
        <p:grpSp>
          <p:nvGrpSpPr>
            <p:cNvPr id="8" name="Group 31"/>
            <p:cNvGrpSpPr>
              <a:grpSpLocks/>
            </p:cNvGrpSpPr>
            <p:nvPr/>
          </p:nvGrpSpPr>
          <p:grpSpPr bwMode="auto">
            <a:xfrm>
              <a:off x="1293" y="2208"/>
              <a:ext cx="3082" cy="336"/>
              <a:chOff x="1317" y="2112"/>
              <a:chExt cx="3082" cy="336"/>
            </a:xfrm>
          </p:grpSpPr>
          <p:sp>
            <p:nvSpPr>
              <p:cNvPr id="1745952" name="Rectangle 32"/>
              <p:cNvSpPr>
                <a:spLocks noChangeArrowheads="1"/>
              </p:cNvSpPr>
              <p:nvPr/>
            </p:nvSpPr>
            <p:spPr bwMode="auto">
              <a:xfrm>
                <a:off x="1317" y="2230"/>
                <a:ext cx="987" cy="218"/>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a:solidFill>
                      <a:srgbClr val="000000"/>
                    </a:solidFill>
                    <a:effectLst>
                      <a:outerShdw blurRad="38100" dist="38100" dir="2700000" algn="tl">
                        <a:srgbClr val="FFFFFF"/>
                      </a:outerShdw>
                    </a:effectLst>
                    <a:latin typeface="Arial" charset="0"/>
                  </a:rPr>
                  <a:t>CDKN1A gene</a:t>
                </a:r>
              </a:p>
            </p:txBody>
          </p:sp>
          <p:sp>
            <p:nvSpPr>
              <p:cNvPr id="1745953" name="Rectangle 33"/>
              <p:cNvSpPr>
                <a:spLocks noChangeArrowheads="1"/>
              </p:cNvSpPr>
              <p:nvPr/>
            </p:nvSpPr>
            <p:spPr bwMode="auto">
              <a:xfrm>
                <a:off x="3504" y="2230"/>
                <a:ext cx="895" cy="218"/>
              </a:xfrm>
              <a:prstGeom prst="rect">
                <a:avLst/>
              </a:prstGeom>
              <a:solidFill>
                <a:srgbClr val="FFFF99"/>
              </a:solidFill>
              <a:ln w="9525">
                <a:solidFill>
                  <a:srgbClr val="000000"/>
                </a:solidFill>
                <a:miter lim="800000"/>
                <a:headEnd/>
                <a:tailEnd/>
              </a:ln>
              <a:effectLst/>
            </p:spPr>
            <p:txBody>
              <a:bodyPr wrap="none" anchor="ctr">
                <a:spAutoFit/>
              </a:bodyPr>
              <a:lstStyle/>
              <a:p>
                <a:r>
                  <a:rPr lang="en-US" sz="1600" b="1" dirty="0">
                    <a:solidFill>
                      <a:srgbClr val="000000"/>
                    </a:solidFill>
                    <a:effectLst>
                      <a:outerShdw blurRad="38100" dist="38100" dir="2700000" algn="tl">
                        <a:srgbClr val="FFFFFF"/>
                      </a:outerShdw>
                    </a:effectLst>
                    <a:latin typeface="Arial" charset="0"/>
                  </a:rPr>
                  <a:t>BARD1 gene</a:t>
                </a:r>
              </a:p>
            </p:txBody>
          </p:sp>
          <p:cxnSp>
            <p:nvCxnSpPr>
              <p:cNvPr id="1745954" name="AutoShape 34"/>
              <p:cNvCxnSpPr>
                <a:cxnSpLocks noChangeShapeType="1"/>
                <a:stCxn id="1745952" idx="3"/>
                <a:endCxn id="1745953" idx="1"/>
              </p:cNvCxnSpPr>
              <p:nvPr/>
            </p:nvCxnSpPr>
            <p:spPr bwMode="auto">
              <a:xfrm>
                <a:off x="2304" y="2339"/>
                <a:ext cx="1200" cy="0"/>
              </a:xfrm>
              <a:prstGeom prst="straightConnector1">
                <a:avLst/>
              </a:prstGeom>
              <a:noFill/>
              <a:ln w="38100">
                <a:solidFill>
                  <a:srgbClr val="FF99CC"/>
                </a:solidFill>
                <a:round/>
                <a:headEnd/>
                <a:tailEnd type="stealth" w="lg" len="med"/>
              </a:ln>
              <a:effectLst/>
            </p:spPr>
          </p:cxnSp>
          <p:sp>
            <p:nvSpPr>
              <p:cNvPr id="1745955" name="Text Box 35"/>
              <p:cNvSpPr txBox="1">
                <a:spLocks noChangeArrowheads="1"/>
              </p:cNvSpPr>
              <p:nvPr/>
            </p:nvSpPr>
            <p:spPr bwMode="auto">
              <a:xfrm>
                <a:off x="2558" y="2112"/>
                <a:ext cx="769" cy="213"/>
              </a:xfrm>
              <a:prstGeom prst="rect">
                <a:avLst/>
              </a:prstGeom>
              <a:noFill/>
              <a:ln w="9525">
                <a:noFill/>
                <a:miter lim="800000"/>
                <a:headEnd/>
                <a:tailEnd/>
              </a:ln>
              <a:effectLst/>
            </p:spPr>
            <p:txBody>
              <a:bodyPr wrap="none">
                <a:spAutoFit/>
              </a:bodyPr>
              <a:lstStyle/>
              <a:p>
                <a:pPr>
                  <a:spcBef>
                    <a:spcPct val="50000"/>
                  </a:spcBef>
                </a:pPr>
                <a:r>
                  <a:rPr lang="en-US" sz="1600" b="1" i="1" cap="small" dirty="0">
                    <a:solidFill>
                      <a:srgbClr val="FF99CC"/>
                    </a:solidFill>
                    <a:effectLst>
                      <a:outerShdw blurRad="38100" dist="38100" dir="2700000" algn="tl">
                        <a:srgbClr val="000000"/>
                      </a:outerShdw>
                    </a:effectLst>
                    <a:latin typeface="Arial" charset="0"/>
                  </a:rPr>
                  <a:t>stimulates</a:t>
                </a:r>
              </a:p>
            </p:txBody>
          </p:sp>
        </p:grpSp>
      </p:grpSp>
      <p:sp>
        <p:nvSpPr>
          <p:cNvPr id="1745956" name="Rectangle 36"/>
          <p:cNvSpPr>
            <a:spLocks noChangeArrowheads="1"/>
          </p:cNvSpPr>
          <p:nvPr/>
        </p:nvSpPr>
        <p:spPr bwMode="auto">
          <a:xfrm>
            <a:off x="266700" y="1600200"/>
            <a:ext cx="8610600" cy="2590800"/>
          </a:xfrm>
          <a:prstGeom prst="rect">
            <a:avLst/>
          </a:prstGeom>
          <a:noFill/>
          <a:ln w="38100">
            <a:solidFill>
              <a:srgbClr val="FFFF00"/>
            </a:solidFill>
            <a:miter lim="800000"/>
            <a:headEnd/>
            <a:tailEnd/>
          </a:ln>
          <a:effectLst/>
        </p:spPr>
        <p:txBody>
          <a:bodyPr wrap="none" anchor="ctr"/>
          <a:lstStyle/>
          <a:p>
            <a:endParaRPr lang="en-US">
              <a:solidFill>
                <a:prstClr val="black"/>
              </a:solidFill>
            </a:endParaRPr>
          </a:p>
        </p:txBody>
      </p:sp>
      <p:sp>
        <p:nvSpPr>
          <p:cNvPr id="1745957" name="Rectangle 37"/>
          <p:cNvSpPr>
            <a:spLocks noChangeArrowheads="1"/>
          </p:cNvSpPr>
          <p:nvPr/>
        </p:nvSpPr>
        <p:spPr bwMode="auto">
          <a:xfrm>
            <a:off x="266700" y="4541676"/>
            <a:ext cx="8610600" cy="1371600"/>
          </a:xfrm>
          <a:prstGeom prst="rect">
            <a:avLst/>
          </a:prstGeom>
          <a:solidFill>
            <a:srgbClr val="004C72">
              <a:alpha val="70000"/>
            </a:srgbClr>
          </a:solidFill>
          <a:ln w="9525">
            <a:noFill/>
            <a:miter lim="800000"/>
            <a:headEnd/>
            <a:tailEnd/>
          </a:ln>
          <a:effectLst/>
        </p:spPr>
        <p:txBody>
          <a:bodyPr wrap="none" anchor="ctr"/>
          <a:lstStyle/>
          <a:p>
            <a:endParaRPr lang="en-US">
              <a:solidFill>
                <a:prstClr val="black"/>
              </a:solidFill>
            </a:endParaRPr>
          </a:p>
        </p:txBody>
      </p:sp>
    </p:spTree>
    <p:extLst>
      <p:ext uri="{BB962C8B-B14F-4D97-AF65-F5344CB8AC3E}">
        <p14:creationId xmlns:p14="http://schemas.microsoft.com/office/powerpoint/2010/main" val="9386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5956"/>
                                        </p:tgtEl>
                                        <p:attrNameLst>
                                          <p:attrName>style.visibility</p:attrName>
                                        </p:attrNameLst>
                                      </p:cBhvr>
                                      <p:to>
                                        <p:strVal val="visible"/>
                                      </p:to>
                                    </p:set>
                                  </p:childTnLst>
                                </p:cTn>
                              </p:par>
                              <p:par>
                                <p:cTn id="7" presetID="9" presetClass="entr" presetSubtype="0" fill="hold" grpId="0" nodeType="withEffect">
                                  <p:stCondLst>
                                    <p:cond delay="0"/>
                                  </p:stCondLst>
                                  <p:childTnLst>
                                    <p:set>
                                      <p:cBhvr>
                                        <p:cTn id="8" dur="1" fill="hold">
                                          <p:stCondLst>
                                            <p:cond delay="0"/>
                                          </p:stCondLst>
                                        </p:cTn>
                                        <p:tgtEl>
                                          <p:spTgt spid="1745957"/>
                                        </p:tgtEl>
                                        <p:attrNameLst>
                                          <p:attrName>style.visibility</p:attrName>
                                        </p:attrNameLst>
                                      </p:cBhvr>
                                      <p:to>
                                        <p:strVal val="visible"/>
                                      </p:to>
                                    </p:set>
                                    <p:animEffect transition="in" filter="dissolve">
                                      <p:cBhvr>
                                        <p:cTn id="9" dur="500"/>
                                        <p:tgtEl>
                                          <p:spTgt spid="17459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5956" grpId="0" animBg="1"/>
      <p:bldP spid="1745957"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Custom 1">
      <a:dk1>
        <a:sysClr val="windowText" lastClr="000000"/>
      </a:dk1>
      <a:lt1>
        <a:sysClr val="window" lastClr="FFFFFF"/>
      </a:lt1>
      <a:dk2>
        <a:srgbClr val="5A6378"/>
      </a:dk2>
      <a:lt2>
        <a:srgbClr val="D4D4D6"/>
      </a:lt2>
      <a:accent1>
        <a:srgbClr val="FFFFFF"/>
      </a:accent1>
      <a:accent2>
        <a:srgbClr val="FFFFFF"/>
      </a:accent2>
      <a:accent3>
        <a:srgbClr val="FFFFFF"/>
      </a:accent3>
      <a:accent4>
        <a:srgbClr val="FFFFFF"/>
      </a:accent4>
      <a:accent5>
        <a:srgbClr val="FFFFFF"/>
      </a:accent5>
      <a:accent6>
        <a:srgbClr val="FFFFFF"/>
      </a:accent6>
      <a:hlink>
        <a:srgbClr val="FFFFFF"/>
      </a:hlink>
      <a:folHlink>
        <a:srgbClr val="FFFFFF"/>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1">
    <a:dk1>
      <a:sysClr val="windowText" lastClr="000000"/>
    </a:dk1>
    <a:lt1>
      <a:sysClr val="window" lastClr="FFFFFF"/>
    </a:lt1>
    <a:dk2>
      <a:srgbClr val="5A6378"/>
    </a:dk2>
    <a:lt2>
      <a:srgbClr val="D4D4D6"/>
    </a:lt2>
    <a:accent1>
      <a:srgbClr val="FFFFFF"/>
    </a:accent1>
    <a:accent2>
      <a:srgbClr val="FFFFFF"/>
    </a:accent2>
    <a:accent3>
      <a:srgbClr val="FFFFFF"/>
    </a:accent3>
    <a:accent4>
      <a:srgbClr val="FFFFFF"/>
    </a:accent4>
    <a:accent5>
      <a:srgbClr val="FFFFFF"/>
    </a:accent5>
    <a:accent6>
      <a:srgbClr val="FFFFFF"/>
    </a:accent6>
    <a:hlink>
      <a:srgbClr val="FFFFFF"/>
    </a:hlink>
    <a:folHlink>
      <a:srgbClr val="FFFFFF"/>
    </a:folHlink>
  </a:clrScheme>
</a:themeOverride>
</file>

<file path=docProps/app.xml><?xml version="1.0" encoding="utf-8"?>
<Properties xmlns="http://schemas.openxmlformats.org/officeDocument/2006/extended-properties" xmlns:vt="http://schemas.openxmlformats.org/officeDocument/2006/docPropsVTypes">
  <Template>Module</Template>
  <TotalTime>16609</TotalTime>
  <Words>4207</Words>
  <Application>Microsoft Office PowerPoint</Application>
  <PresentationFormat>On-screen Show (4:3)</PresentationFormat>
  <Paragraphs>165</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Module</vt:lpstr>
      <vt:lpstr>PowerPoint Presentation</vt:lpstr>
      <vt:lpstr>Disclaimer</vt:lpstr>
      <vt:lpstr>Pilot project: Components</vt:lpstr>
      <vt:lpstr>Semantic processing</vt:lpstr>
      <vt:lpstr>Semantic MEDLINE</vt:lpstr>
      <vt:lpstr>SemRep: Extract predication</vt:lpstr>
      <vt:lpstr>SemRep: Predication structure</vt:lpstr>
      <vt:lpstr>SemMed: Extract all predications</vt:lpstr>
      <vt:lpstr>Summarized predications</vt:lpstr>
      <vt:lpstr>SemMed: Visualization</vt:lpstr>
      <vt:lpstr>SemMed: Link to text</vt:lpstr>
      <vt:lpstr>SemMed: Link to text</vt:lpstr>
      <vt:lpstr>SemMed: Research</vt:lpstr>
      <vt:lpstr>Exploiting semantic processing</vt:lpstr>
      <vt:lpstr>Discovery browsing</vt:lpstr>
      <vt:lpstr>Use case1: Schizophrenia</vt:lpstr>
      <vt:lpstr>Use case 2: Cancer</vt:lpstr>
      <vt:lpstr>Acknowledgments </vt:lpstr>
    </vt:vector>
  </TitlesOfParts>
  <Company>nlm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davistay</dc:creator>
  <cp:lastModifiedBy>Rindflesch, Thomas (NIH/NLM/LHC) [E]</cp:lastModifiedBy>
  <cp:revision>2082</cp:revision>
  <dcterms:created xsi:type="dcterms:W3CDTF">2012-08-20T23:43:10Z</dcterms:created>
  <dcterms:modified xsi:type="dcterms:W3CDTF">2013-09-09T19:25:29Z</dcterms:modified>
</cp:coreProperties>
</file>